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1" r:id="rId4"/>
    <p:sldId id="260" r:id="rId5"/>
    <p:sldId id="279" r:id="rId6"/>
    <p:sldId id="261" r:id="rId7"/>
    <p:sldId id="267" r:id="rId8"/>
    <p:sldId id="262" r:id="rId9"/>
    <p:sldId id="268" r:id="rId10"/>
    <p:sldId id="272" r:id="rId11"/>
    <p:sldId id="269" r:id="rId12"/>
    <p:sldId id="273" r:id="rId13"/>
    <p:sldId id="280" r:id="rId14"/>
    <p:sldId id="264" r:id="rId15"/>
    <p:sldId id="282" r:id="rId16"/>
    <p:sldId id="274" r:id="rId17"/>
    <p:sldId id="263" r:id="rId18"/>
    <p:sldId id="265" r:id="rId19"/>
    <p:sldId id="275" r:id="rId20"/>
    <p:sldId id="270" r:id="rId21"/>
    <p:sldId id="283" r:id="rId22"/>
    <p:sldId id="281" r:id="rId23"/>
    <p:sldId id="276" r:id="rId24"/>
    <p:sldId id="277" r:id="rId25"/>
    <p:sldId id="278" r:id="rId26"/>
    <p:sldId id="258" r:id="rId27"/>
    <p:sldId id="291" r:id="rId28"/>
    <p:sldId id="292" r:id="rId29"/>
    <p:sldId id="289" r:id="rId30"/>
    <p:sldId id="290" r:id="rId31"/>
    <p:sldId id="284" r:id="rId32"/>
    <p:sldId id="285" r:id="rId33"/>
    <p:sldId id="287" r:id="rId34"/>
    <p:sldId id="288" r:id="rId35"/>
    <p:sldId id="286" r:id="rId36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70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614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D09EDA-57A1-44B5-B4DF-675BB7C412AE}" type="doc">
      <dgm:prSet loTypeId="urn:microsoft.com/office/officeart/2005/8/layout/pyramid4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21596C2-93FC-442E-A3A5-55949E7969BA}">
      <dgm:prSet phldrT="[Text]" custT="1"/>
      <dgm:spPr/>
      <dgm:t>
        <a:bodyPr/>
        <a:lstStyle/>
        <a:p>
          <a:r>
            <a:rPr lang="en-US" sz="1800" dirty="0" smtClean="0"/>
            <a:t>Availability</a:t>
          </a:r>
          <a:endParaRPr lang="en-US" sz="1800" dirty="0"/>
        </a:p>
      </dgm:t>
    </dgm:pt>
    <dgm:pt modelId="{C87E2E11-EFC4-449B-92E7-3E8D6E672727}" type="parTrans" cxnId="{30C8CA88-C4D7-4CFE-8540-152A99314178}">
      <dgm:prSet/>
      <dgm:spPr/>
      <dgm:t>
        <a:bodyPr/>
        <a:lstStyle/>
        <a:p>
          <a:endParaRPr lang="en-US"/>
        </a:p>
      </dgm:t>
    </dgm:pt>
    <dgm:pt modelId="{0BC664F1-EDFF-4F33-AE8B-0AA645761EDA}" type="sibTrans" cxnId="{30C8CA88-C4D7-4CFE-8540-152A99314178}">
      <dgm:prSet/>
      <dgm:spPr/>
      <dgm:t>
        <a:bodyPr/>
        <a:lstStyle/>
        <a:p>
          <a:endParaRPr lang="en-US"/>
        </a:p>
      </dgm:t>
    </dgm:pt>
    <dgm:pt modelId="{E958E389-DFC5-47C6-9560-3AE888506FFB}">
      <dgm:prSet phldrT="[Text]" custT="1"/>
      <dgm:spPr/>
      <dgm:t>
        <a:bodyPr/>
        <a:lstStyle/>
        <a:p>
          <a:r>
            <a:rPr lang="en-US" sz="1400" dirty="0" smtClean="0"/>
            <a:t>Confidentiality</a:t>
          </a:r>
          <a:endParaRPr lang="en-US" sz="1400" dirty="0"/>
        </a:p>
      </dgm:t>
    </dgm:pt>
    <dgm:pt modelId="{041702BD-5599-4A88-96B4-D0489F75B4AB}" type="parTrans" cxnId="{3E69EBE6-6AEB-4E4C-B3C2-1EA8B40881A8}">
      <dgm:prSet/>
      <dgm:spPr/>
      <dgm:t>
        <a:bodyPr/>
        <a:lstStyle/>
        <a:p>
          <a:endParaRPr lang="en-US"/>
        </a:p>
      </dgm:t>
    </dgm:pt>
    <dgm:pt modelId="{69BDF126-1C6A-42E6-ADBC-869EAB4B0A72}" type="sibTrans" cxnId="{3E69EBE6-6AEB-4E4C-B3C2-1EA8B40881A8}">
      <dgm:prSet/>
      <dgm:spPr/>
      <dgm:t>
        <a:bodyPr/>
        <a:lstStyle/>
        <a:p>
          <a:endParaRPr lang="en-US"/>
        </a:p>
      </dgm:t>
    </dgm:pt>
    <dgm:pt modelId="{AA86DA5A-AEA5-4E89-B4C0-7B1B04DAC2B6}">
      <dgm:prSet phldrT="[Text]" custT="1"/>
      <dgm:spPr/>
      <dgm:t>
        <a:bodyPr/>
        <a:lstStyle/>
        <a:p>
          <a:r>
            <a:rPr lang="en-US" sz="2400" dirty="0" smtClean="0"/>
            <a:t>Security</a:t>
          </a:r>
          <a:endParaRPr lang="en-US" sz="2400" dirty="0"/>
        </a:p>
      </dgm:t>
    </dgm:pt>
    <dgm:pt modelId="{0C255200-EDBE-422B-9FE7-C7425DE1057A}" type="parTrans" cxnId="{17964FFB-84A9-4906-B7E4-59F6E8B4DD6F}">
      <dgm:prSet/>
      <dgm:spPr/>
      <dgm:t>
        <a:bodyPr/>
        <a:lstStyle/>
        <a:p>
          <a:endParaRPr lang="en-US"/>
        </a:p>
      </dgm:t>
    </dgm:pt>
    <dgm:pt modelId="{6CBEA5A6-96A4-4C2F-9499-C1AF86DDFB13}" type="sibTrans" cxnId="{17964FFB-84A9-4906-B7E4-59F6E8B4DD6F}">
      <dgm:prSet/>
      <dgm:spPr/>
      <dgm:t>
        <a:bodyPr/>
        <a:lstStyle/>
        <a:p>
          <a:endParaRPr lang="en-US"/>
        </a:p>
      </dgm:t>
    </dgm:pt>
    <dgm:pt modelId="{1871AB5A-2C78-4282-9276-634A719C6724}">
      <dgm:prSet phldrT="[Text]" custT="1"/>
      <dgm:spPr/>
      <dgm:t>
        <a:bodyPr/>
        <a:lstStyle/>
        <a:p>
          <a:r>
            <a:rPr lang="en-US" sz="2400" dirty="0" smtClean="0"/>
            <a:t>Integrity</a:t>
          </a:r>
          <a:endParaRPr lang="en-US" sz="2400" dirty="0"/>
        </a:p>
      </dgm:t>
    </dgm:pt>
    <dgm:pt modelId="{9E46E54B-2FF7-4546-9C34-4836421289A5}" type="parTrans" cxnId="{90B81561-D452-4183-B804-1FA44FF6C441}">
      <dgm:prSet/>
      <dgm:spPr/>
      <dgm:t>
        <a:bodyPr/>
        <a:lstStyle/>
        <a:p>
          <a:endParaRPr lang="en-US"/>
        </a:p>
      </dgm:t>
    </dgm:pt>
    <dgm:pt modelId="{4AA3DF0A-EC0F-4AA9-8DE7-B66A1258D628}" type="sibTrans" cxnId="{90B81561-D452-4183-B804-1FA44FF6C441}">
      <dgm:prSet/>
      <dgm:spPr/>
      <dgm:t>
        <a:bodyPr/>
        <a:lstStyle/>
        <a:p>
          <a:endParaRPr lang="en-US"/>
        </a:p>
      </dgm:t>
    </dgm:pt>
    <dgm:pt modelId="{26354CEF-7A4B-4473-86D6-76C5127D965E}" type="pres">
      <dgm:prSet presAssocID="{9CD09EDA-57A1-44B5-B4DF-675BB7C412AE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C62113-A8DC-43F7-9F87-C7989237F102}" type="pres">
      <dgm:prSet presAssocID="{9CD09EDA-57A1-44B5-B4DF-675BB7C412AE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471AB-0443-4262-8719-1E9654B018AF}" type="pres">
      <dgm:prSet presAssocID="{9CD09EDA-57A1-44B5-B4DF-675BB7C412AE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E52073-417B-4564-82F8-0225B7382EBC}" type="pres">
      <dgm:prSet presAssocID="{9CD09EDA-57A1-44B5-B4DF-675BB7C412AE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ED9B9-E37B-4E47-8019-6F36F4AD0424}" type="pres">
      <dgm:prSet presAssocID="{9CD09EDA-57A1-44B5-B4DF-675BB7C412AE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964FFB-84A9-4906-B7E4-59F6E8B4DD6F}" srcId="{9CD09EDA-57A1-44B5-B4DF-675BB7C412AE}" destId="{AA86DA5A-AEA5-4E89-B4C0-7B1B04DAC2B6}" srcOrd="2" destOrd="0" parTransId="{0C255200-EDBE-422B-9FE7-C7425DE1057A}" sibTransId="{6CBEA5A6-96A4-4C2F-9499-C1AF86DDFB13}"/>
    <dgm:cxn modelId="{220626B2-2656-454B-AA02-0ACC5B587823}" type="presOf" srcId="{E958E389-DFC5-47C6-9560-3AE888506FFB}" destId="{283471AB-0443-4262-8719-1E9654B018AF}" srcOrd="0" destOrd="0" presId="urn:microsoft.com/office/officeart/2005/8/layout/pyramid4"/>
    <dgm:cxn modelId="{FFA57E1B-D27A-4FD6-936E-78EAFF19098E}" type="presOf" srcId="{9CD09EDA-57A1-44B5-B4DF-675BB7C412AE}" destId="{26354CEF-7A4B-4473-86D6-76C5127D965E}" srcOrd="0" destOrd="0" presId="urn:microsoft.com/office/officeart/2005/8/layout/pyramid4"/>
    <dgm:cxn modelId="{30C8CA88-C4D7-4CFE-8540-152A99314178}" srcId="{9CD09EDA-57A1-44B5-B4DF-675BB7C412AE}" destId="{021596C2-93FC-442E-A3A5-55949E7969BA}" srcOrd="0" destOrd="0" parTransId="{C87E2E11-EFC4-449B-92E7-3E8D6E672727}" sibTransId="{0BC664F1-EDFF-4F33-AE8B-0AA645761EDA}"/>
    <dgm:cxn modelId="{2C4D96DE-4942-461A-BA47-7CCB38452293}" type="presOf" srcId="{021596C2-93FC-442E-A3A5-55949E7969BA}" destId="{26C62113-A8DC-43F7-9F87-C7989237F102}" srcOrd="0" destOrd="0" presId="urn:microsoft.com/office/officeart/2005/8/layout/pyramid4"/>
    <dgm:cxn modelId="{90B81561-D452-4183-B804-1FA44FF6C441}" srcId="{9CD09EDA-57A1-44B5-B4DF-675BB7C412AE}" destId="{1871AB5A-2C78-4282-9276-634A719C6724}" srcOrd="3" destOrd="0" parTransId="{9E46E54B-2FF7-4546-9C34-4836421289A5}" sibTransId="{4AA3DF0A-EC0F-4AA9-8DE7-B66A1258D628}"/>
    <dgm:cxn modelId="{6396700B-5431-44F4-B4B6-54B7B428F576}" type="presOf" srcId="{AA86DA5A-AEA5-4E89-B4C0-7B1B04DAC2B6}" destId="{CFE52073-417B-4564-82F8-0225B7382EBC}" srcOrd="0" destOrd="0" presId="urn:microsoft.com/office/officeart/2005/8/layout/pyramid4"/>
    <dgm:cxn modelId="{3E69EBE6-6AEB-4E4C-B3C2-1EA8B40881A8}" srcId="{9CD09EDA-57A1-44B5-B4DF-675BB7C412AE}" destId="{E958E389-DFC5-47C6-9560-3AE888506FFB}" srcOrd="1" destOrd="0" parTransId="{041702BD-5599-4A88-96B4-D0489F75B4AB}" sibTransId="{69BDF126-1C6A-42E6-ADBC-869EAB4B0A72}"/>
    <dgm:cxn modelId="{5F2E5AF1-A328-465D-B57C-2957DF06CB0B}" type="presOf" srcId="{1871AB5A-2C78-4282-9276-634A719C6724}" destId="{FB7ED9B9-E37B-4E47-8019-6F36F4AD0424}" srcOrd="0" destOrd="0" presId="urn:microsoft.com/office/officeart/2005/8/layout/pyramid4"/>
    <dgm:cxn modelId="{877D23B8-E34C-406F-A18A-CDF99F80AF4C}" type="presParOf" srcId="{26354CEF-7A4B-4473-86D6-76C5127D965E}" destId="{26C62113-A8DC-43F7-9F87-C7989237F102}" srcOrd="0" destOrd="0" presId="urn:microsoft.com/office/officeart/2005/8/layout/pyramid4"/>
    <dgm:cxn modelId="{41FCE013-ADAD-4DE4-B3F9-4D9E1672DE48}" type="presParOf" srcId="{26354CEF-7A4B-4473-86D6-76C5127D965E}" destId="{283471AB-0443-4262-8719-1E9654B018AF}" srcOrd="1" destOrd="0" presId="urn:microsoft.com/office/officeart/2005/8/layout/pyramid4"/>
    <dgm:cxn modelId="{59FB4C41-3F20-46B5-B5F2-0D18A68FACA0}" type="presParOf" srcId="{26354CEF-7A4B-4473-86D6-76C5127D965E}" destId="{CFE52073-417B-4564-82F8-0225B7382EBC}" srcOrd="2" destOrd="0" presId="urn:microsoft.com/office/officeart/2005/8/layout/pyramid4"/>
    <dgm:cxn modelId="{4E56FFB2-4F13-4BAA-9616-1F5D113B8AB3}" type="presParOf" srcId="{26354CEF-7A4B-4473-86D6-76C5127D965E}" destId="{FB7ED9B9-E37B-4E47-8019-6F36F4AD0424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62113-A8DC-43F7-9F87-C7989237F102}">
      <dsp:nvSpPr>
        <dsp:cNvPr id="0" name=""/>
        <dsp:cNvSpPr/>
      </dsp:nvSpPr>
      <dsp:spPr>
        <a:xfrm>
          <a:off x="3413961" y="0"/>
          <a:ext cx="2708628" cy="2708628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Availability</a:t>
          </a:r>
          <a:endParaRPr lang="en-US" sz="1800" kern="1200" dirty="0"/>
        </a:p>
      </dsp:txBody>
      <dsp:txXfrm>
        <a:off x="4091118" y="1354314"/>
        <a:ext cx="1354314" cy="1354314"/>
      </dsp:txXfrm>
    </dsp:sp>
    <dsp:sp modelId="{283471AB-0443-4262-8719-1E9654B018AF}">
      <dsp:nvSpPr>
        <dsp:cNvPr id="0" name=""/>
        <dsp:cNvSpPr/>
      </dsp:nvSpPr>
      <dsp:spPr>
        <a:xfrm>
          <a:off x="2059647" y="2708628"/>
          <a:ext cx="2708628" cy="2708628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Confidentiality</a:t>
          </a:r>
          <a:endParaRPr lang="en-US" sz="1400" kern="1200" dirty="0"/>
        </a:p>
      </dsp:txBody>
      <dsp:txXfrm>
        <a:off x="2736804" y="4062942"/>
        <a:ext cx="1354314" cy="1354314"/>
      </dsp:txXfrm>
    </dsp:sp>
    <dsp:sp modelId="{CFE52073-417B-4564-82F8-0225B7382EBC}">
      <dsp:nvSpPr>
        <dsp:cNvPr id="0" name=""/>
        <dsp:cNvSpPr/>
      </dsp:nvSpPr>
      <dsp:spPr>
        <a:xfrm rot="10800000">
          <a:off x="3413961" y="2708628"/>
          <a:ext cx="2708628" cy="2708628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Security</a:t>
          </a:r>
          <a:endParaRPr lang="en-US" sz="2400" kern="1200" dirty="0"/>
        </a:p>
      </dsp:txBody>
      <dsp:txXfrm rot="10800000">
        <a:off x="4091118" y="2708628"/>
        <a:ext cx="1354314" cy="1354314"/>
      </dsp:txXfrm>
    </dsp:sp>
    <dsp:sp modelId="{FB7ED9B9-E37B-4E47-8019-6F36F4AD0424}">
      <dsp:nvSpPr>
        <dsp:cNvPr id="0" name=""/>
        <dsp:cNvSpPr/>
      </dsp:nvSpPr>
      <dsp:spPr>
        <a:xfrm>
          <a:off x="4768275" y="2708628"/>
          <a:ext cx="2708628" cy="2708628"/>
        </a:xfrm>
        <a:prstGeom prst="triangl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Integrity</a:t>
          </a:r>
          <a:endParaRPr lang="en-US" sz="2400" kern="1200" dirty="0"/>
        </a:p>
      </dsp:txBody>
      <dsp:txXfrm>
        <a:off x="5445432" y="4062942"/>
        <a:ext cx="1354314" cy="1354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6333" y="-8467"/>
            <a:ext cx="3005667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601200" y="-8467"/>
            <a:ext cx="2590800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932333" y="3048000"/>
            <a:ext cx="325966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338733" y="-8467"/>
            <a:ext cx="2853267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0905067" y="-8467"/>
            <a:ext cx="1286933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938934" y="-8468"/>
            <a:ext cx="1270244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0" y="-16933"/>
            <a:ext cx="863600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0371667" y="3589867"/>
            <a:ext cx="1820333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9186333" y="-8467"/>
            <a:ext cx="3005667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601200" y="-8467"/>
            <a:ext cx="2590800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932333" y="3048000"/>
            <a:ext cx="325966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338733" y="-8467"/>
            <a:ext cx="2853267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0905067" y="-8467"/>
            <a:ext cx="1286933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938934" y="-8468"/>
            <a:ext cx="1270244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10371667" y="3589867"/>
            <a:ext cx="1820333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2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9186333" y="-8467"/>
            <a:ext cx="3005667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601200" y="-8467"/>
            <a:ext cx="2590800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932333" y="3048000"/>
            <a:ext cx="325966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338733" y="-8467"/>
            <a:ext cx="2853267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0905067" y="-8467"/>
            <a:ext cx="1286933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938934" y="-8468"/>
            <a:ext cx="1270244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10371667" y="3589867"/>
            <a:ext cx="1820333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/>
                </a:solidFill>
              </a:rPr>
              <a:t>”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308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9186333" y="-8467"/>
            <a:ext cx="3005667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601200" y="-8467"/>
            <a:ext cx="2590800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932333" y="3048000"/>
            <a:ext cx="325966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338733" y="-8467"/>
            <a:ext cx="2853267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0905067" y="-8467"/>
            <a:ext cx="1286933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938934" y="-8468"/>
            <a:ext cx="1270244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10371667" y="3589867"/>
            <a:ext cx="1820333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12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9186333" y="-8467"/>
            <a:ext cx="3005667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601200" y="-8467"/>
            <a:ext cx="2590800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932333" y="3048000"/>
            <a:ext cx="325966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338733" y="-8467"/>
            <a:ext cx="2853267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0905067" y="-8467"/>
            <a:ext cx="1286933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938934" y="-8468"/>
            <a:ext cx="1270244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10371667" y="3589867"/>
            <a:ext cx="1820333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 smtClean="0">
                <a:solidFill>
                  <a:schemeClr val="accent1"/>
                </a:solidFill>
              </a:rPr>
              <a:t>”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146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9186333" y="-8467"/>
            <a:ext cx="3005667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601200" y="-8467"/>
            <a:ext cx="2590800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932333" y="3048000"/>
            <a:ext cx="325966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338733" y="-8467"/>
            <a:ext cx="2853267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0905067" y="-8467"/>
            <a:ext cx="1286933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938934" y="-8468"/>
            <a:ext cx="1270244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10371667" y="3589867"/>
            <a:ext cx="1820333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7996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6333" y="-8467"/>
            <a:ext cx="3005667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601200" y="-8467"/>
            <a:ext cx="2590800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932333" y="3048000"/>
            <a:ext cx="325966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338733" y="-8467"/>
            <a:ext cx="2853267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0905067" y="-8467"/>
            <a:ext cx="1286933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938934" y="-8468"/>
            <a:ext cx="1270244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10371667" y="3589867"/>
            <a:ext cx="1820333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43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9186333" y="-8467"/>
            <a:ext cx="3005667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601200" y="-8467"/>
            <a:ext cx="2590800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932333" y="3048000"/>
            <a:ext cx="325966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338733" y="-8467"/>
            <a:ext cx="2853267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0905067" y="-8467"/>
            <a:ext cx="1286933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938934" y="-8468"/>
            <a:ext cx="1270244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10371667" y="3589867"/>
            <a:ext cx="1820333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6333" y="-8467"/>
            <a:ext cx="3005667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601200" y="-8467"/>
            <a:ext cx="2590800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932333" y="3048000"/>
            <a:ext cx="325966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338733" y="-8467"/>
            <a:ext cx="2853267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0905067" y="-8467"/>
            <a:ext cx="1286933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938934" y="-8468"/>
            <a:ext cx="1270244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10371667" y="3589867"/>
            <a:ext cx="1820333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9186333" y="-8467"/>
            <a:ext cx="3005667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601200" y="-8467"/>
            <a:ext cx="2590800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932333" y="3048000"/>
            <a:ext cx="325966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338733" y="-8467"/>
            <a:ext cx="2853267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0905067" y="-8467"/>
            <a:ext cx="1286933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938934" y="-8468"/>
            <a:ext cx="1270244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10371667" y="3589867"/>
            <a:ext cx="1820333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9186333" y="-8467"/>
            <a:ext cx="3005667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9601200" y="-8467"/>
            <a:ext cx="2590800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932333" y="3048000"/>
            <a:ext cx="325966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9338733" y="-8467"/>
            <a:ext cx="2853267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905067" y="-8467"/>
            <a:ext cx="1286933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0938934" y="-8468"/>
            <a:ext cx="1270244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10371667" y="3589867"/>
            <a:ext cx="1820333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89"/>
            <a:ext cx="4184034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9186333" y="-8467"/>
            <a:ext cx="3005667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9601200" y="-8467"/>
            <a:ext cx="2590800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932333" y="3048000"/>
            <a:ext cx="325966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9338733" y="-8467"/>
            <a:ext cx="2853267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0905067" y="-8467"/>
            <a:ext cx="1286933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0938934" y="-8468"/>
            <a:ext cx="1270244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10371667" y="3589867"/>
            <a:ext cx="1820333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2153" y="2160983"/>
            <a:ext cx="382921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3205" y="2160983"/>
            <a:ext cx="38307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9186333" y="-8467"/>
            <a:ext cx="3005667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9601200" y="-8467"/>
            <a:ext cx="2590800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932333" y="3048000"/>
            <a:ext cx="325966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9338733" y="-8467"/>
            <a:ext cx="2853267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0905067" y="-8467"/>
            <a:ext cx="1286933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0938934" y="-8468"/>
            <a:ext cx="1270244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10371667" y="3589867"/>
            <a:ext cx="1820333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9186333" y="-8467"/>
            <a:ext cx="3005667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9601200" y="-8467"/>
            <a:ext cx="2590800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932333" y="3048000"/>
            <a:ext cx="325966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9338733" y="-8467"/>
            <a:ext cx="2853267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0905067" y="-8467"/>
            <a:ext cx="1286933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0938934" y="-8468"/>
            <a:ext cx="1270244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10371667" y="3589867"/>
            <a:ext cx="1820333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9186333" y="-8467"/>
            <a:ext cx="3005667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9601200" y="-8467"/>
            <a:ext cx="2590800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932333" y="3048000"/>
            <a:ext cx="325966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9338733" y="-8467"/>
            <a:ext cx="2853267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905067" y="-8467"/>
            <a:ext cx="1286933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0938934" y="-8468"/>
            <a:ext cx="1270244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10371667" y="3589867"/>
            <a:ext cx="1820333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4"/>
            <a:ext cx="4513540" cy="5526437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70"/>
            <a:ext cx="3854528" cy="25844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9186333" y="-8467"/>
            <a:ext cx="3005667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9601200" y="-8467"/>
            <a:ext cx="2590800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932333" y="3048000"/>
            <a:ext cx="325966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9338733" y="-8467"/>
            <a:ext cx="2853267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905067" y="-8467"/>
            <a:ext cx="1286933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0938934" y="-8468"/>
            <a:ext cx="1270244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10371667" y="3589867"/>
            <a:ext cx="1820333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-8467" y="4013200"/>
            <a:ext cx="457200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04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490" y="496091"/>
            <a:ext cx="8262326" cy="6556442"/>
          </a:xfrm>
        </p:spPr>
        <p:txBody>
          <a:bodyPr/>
          <a:lstStyle/>
          <a:p>
            <a:r>
              <a:rPr lang="en-US" sz="49600" dirty="0">
                <a:latin typeface="Besmellah 1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0497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9178" y="2355011"/>
            <a:ext cx="8793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Yekan" panose="00000400000000000000" pitchFamily="2" charset="-78"/>
              </a:rPr>
              <a:t>نیازهای کاری</a:t>
            </a:r>
          </a:p>
          <a:p>
            <a:pPr algn="r" rtl="1"/>
            <a:r>
              <a:rPr lang="fa-IR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Yekan" panose="00000400000000000000" pitchFamily="2" charset="-78"/>
              </a:rPr>
              <a:t>        در اولیت قرار دارند</a:t>
            </a:r>
            <a:endParaRPr lang="en-US" sz="7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058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85" y="370936"/>
            <a:ext cx="9351033" cy="6133381"/>
          </a:xfrm>
        </p:spPr>
        <p:txBody>
          <a:bodyPr>
            <a:noAutofit/>
          </a:bodyPr>
          <a:lstStyle/>
          <a:p>
            <a:pPr algn="ctr" rtl="1"/>
            <a:r>
              <a:rPr lang="fa-IR" sz="4400" dirty="0" smtClean="0">
                <a:latin typeface="Terafik" panose="01000500000000000000" pitchFamily="2" charset="-78"/>
                <a:cs typeface="Terafik" panose="01000500000000000000" pitchFamily="2" charset="-78"/>
              </a:rPr>
              <a:t>برای اعمال هر تغییر جدید در سیستم امنیتی :</a:t>
            </a:r>
            <a:r>
              <a:rPr lang="fa-IR" sz="4800" dirty="0" smtClean="0">
                <a:latin typeface="Terafik" panose="01000500000000000000" pitchFamily="2" charset="-78"/>
                <a:cs typeface="Terafik" panose="01000500000000000000" pitchFamily="2" charset="-78"/>
              </a:rPr>
              <a:t/>
            </a:r>
            <a:br>
              <a:rPr lang="fa-IR" sz="48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4800" dirty="0" smtClean="0">
                <a:latin typeface="Terafik" panose="01000500000000000000" pitchFamily="2" charset="-78"/>
                <a:cs typeface="Terafik" panose="01000500000000000000" pitchFamily="2" charset="-78"/>
              </a:rPr>
              <a:t/>
            </a:r>
            <a:br>
              <a:rPr lang="fa-IR" sz="48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8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erafik" panose="01000500000000000000" pitchFamily="2" charset="-78"/>
                <a:cs typeface="Terafik" panose="01000500000000000000" pitchFamily="2" charset="-78"/>
              </a:rPr>
              <a:t>اهداف کاری</a:t>
            </a:r>
            <a:br>
              <a:rPr lang="fa-IR" sz="8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8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erafik" panose="01000500000000000000" pitchFamily="2" charset="-78"/>
                <a:cs typeface="Terafik" panose="01000500000000000000" pitchFamily="2" charset="-78"/>
              </a:rPr>
              <a:t>سیاست امنیتی</a:t>
            </a:r>
            <a:r>
              <a:rPr lang="fa-IR" sz="8800" dirty="0" smtClean="0">
                <a:latin typeface="Terafik" panose="01000500000000000000" pitchFamily="2" charset="-78"/>
                <a:cs typeface="Terafik" panose="01000500000000000000" pitchFamily="2" charset="-78"/>
              </a:rPr>
              <a:t/>
            </a:r>
            <a:br>
              <a:rPr lang="fa-IR" sz="88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8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erafik" panose="01000500000000000000" pitchFamily="2" charset="-78"/>
                <a:cs typeface="Terafik" panose="01000500000000000000" pitchFamily="2" charset="-78"/>
              </a:rPr>
              <a:t>طرح امنیت</a:t>
            </a:r>
            <a:endParaRPr lang="en-US" sz="8800" dirty="0">
              <a:solidFill>
                <a:schemeClr val="accent2">
                  <a:lumMod val="40000"/>
                  <a:lumOff val="60000"/>
                </a:schemeClr>
              </a:solidFill>
              <a:latin typeface="Terafik" panose="01000500000000000000" pitchFamily="2" charset="-78"/>
              <a:cs typeface="Terafik" panose="01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071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27300" y="2398144"/>
            <a:ext cx="102563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Yekan" panose="00000400000000000000" pitchFamily="2" charset="-78"/>
              </a:rPr>
              <a:t>طراحی شبکه امن</a:t>
            </a:r>
          </a:p>
          <a:p>
            <a:pPr algn="r" rtl="1"/>
            <a:r>
              <a:rPr lang="fa-IR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Yekan" panose="00000400000000000000" pitchFamily="2" charset="-78"/>
              </a:rPr>
              <a:t>مستقل از طراحی شبکه نیست</a:t>
            </a:r>
            <a:endParaRPr lang="en-US" sz="7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533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467457" y="580238"/>
            <a:ext cx="1835796" cy="1155939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Network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68083" y="3424687"/>
            <a:ext cx="43132" cy="1958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68083" y="1487249"/>
            <a:ext cx="43132" cy="1958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loud 7"/>
          <p:cNvSpPr/>
          <p:nvPr/>
        </p:nvSpPr>
        <p:spPr>
          <a:xfrm>
            <a:off x="467456" y="5129842"/>
            <a:ext cx="1896181" cy="1155939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Center Network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311215" y="2692315"/>
            <a:ext cx="1717065" cy="586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loud 6"/>
          <p:cNvSpPr/>
          <p:nvPr/>
        </p:nvSpPr>
        <p:spPr>
          <a:xfrm>
            <a:off x="2303253" y="1888377"/>
            <a:ext cx="1943820" cy="1155939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Remote Network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54" b="87838" l="9184" r="98980">
                        <a14:backgroundMark x1="83673" y1="79730" x2="12245" y2="878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12" y="2916985"/>
            <a:ext cx="1333831" cy="1007179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4300462" y="728998"/>
            <a:ext cx="5767069" cy="5556783"/>
            <a:chOff x="4300462" y="728998"/>
            <a:chExt cx="5767069" cy="5556783"/>
          </a:xfrm>
        </p:grpSpPr>
        <p:sp>
          <p:nvSpPr>
            <p:cNvPr id="17" name="Cloud 16"/>
            <p:cNvSpPr/>
            <p:nvPr/>
          </p:nvSpPr>
          <p:spPr>
            <a:xfrm>
              <a:off x="5821586" y="728998"/>
              <a:ext cx="1835796" cy="1155939"/>
            </a:xfrm>
            <a:prstGeom prst="clou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User Network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>
              <a:off x="5539596" y="3573447"/>
              <a:ext cx="1082616" cy="18094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622212" y="1636009"/>
              <a:ext cx="43132" cy="19581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loud 19"/>
            <p:cNvSpPr/>
            <p:nvPr/>
          </p:nvSpPr>
          <p:spPr>
            <a:xfrm>
              <a:off x="4300462" y="5129842"/>
              <a:ext cx="1896181" cy="1155939"/>
            </a:xfrm>
            <a:prstGeom prst="clou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Center Network</a:t>
              </a:r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6084377" y="5507020"/>
              <a:ext cx="2214234" cy="744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loud 21"/>
            <p:cNvSpPr/>
            <p:nvPr/>
          </p:nvSpPr>
          <p:spPr>
            <a:xfrm>
              <a:off x="8123711" y="4929051"/>
              <a:ext cx="1943820" cy="1155939"/>
            </a:xfrm>
            <a:prstGeom prst="clou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Remote Network</a:t>
              </a:r>
              <a:endParaRPr lang="en-US" dirty="0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4054" b="87838" l="9184" r="98980">
                          <a14:backgroundMark x1="83673" y1="79730" x2="12245" y2="878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1241" y="3065745"/>
              <a:ext cx="1333831" cy="1007179"/>
            </a:xfrm>
            <a:prstGeom prst="rect">
              <a:avLst/>
            </a:prstGeom>
          </p:spPr>
        </p:pic>
        <p:sp>
          <p:nvSpPr>
            <p:cNvPr id="29" name="Cube 28"/>
            <p:cNvSpPr/>
            <p:nvPr/>
          </p:nvSpPr>
          <p:spPr>
            <a:xfrm>
              <a:off x="7064842" y="4929050"/>
              <a:ext cx="370935" cy="1155939"/>
            </a:xfrm>
            <a:prstGeom prst="cube">
              <a:avLst/>
            </a:prstGeom>
            <a:pattFill prst="horzBrick">
              <a:fgClr>
                <a:srgbClr val="C00000"/>
              </a:fgClr>
              <a:bgClr>
                <a:schemeClr val="tx1"/>
              </a:bgClr>
            </a:pattFill>
            <a:ln w="6350">
              <a:solidFill>
                <a:schemeClr val="bg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580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88" y="1526875"/>
            <a:ext cx="8596668" cy="4977442"/>
          </a:xfrm>
        </p:spPr>
        <p:txBody>
          <a:bodyPr>
            <a:noAutofit/>
          </a:bodyPr>
          <a:lstStyle/>
          <a:p>
            <a:pPr algn="ctr" rtl="1"/>
            <a: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>امنیت خریدنی نیست </a:t>
            </a:r>
            <a:b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6600" dirty="0" smtClean="0">
                <a:solidFill>
                  <a:schemeClr val="tx1"/>
                </a:solidFill>
                <a:latin typeface="Terafik" panose="01000500000000000000" pitchFamily="2" charset="-78"/>
                <a:cs typeface="Terafik" panose="01000500000000000000" pitchFamily="2" charset="-78"/>
              </a:rPr>
              <a:t>اما</a:t>
            </a:r>
            <a: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/>
            </a:r>
            <a:b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>امنیت مفت بدست نمی آید</a:t>
            </a:r>
            <a:endParaRPr lang="en-US" sz="6600" dirty="0">
              <a:latin typeface="Terafik" panose="01000500000000000000" pitchFamily="2" charset="-78"/>
              <a:cs typeface="Terafik" panose="010005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6143" y="5063705"/>
            <a:ext cx="736695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>
                <a:cs typeface="B Yekan" panose="00000400000000000000" pitchFamily="2" charset="-78"/>
              </a:rPr>
              <a:t>خرید کورکورانه </a:t>
            </a:r>
            <a:r>
              <a:rPr lang="fa-IR" sz="2800" dirty="0" smtClean="0">
                <a:solidFill>
                  <a:srgbClr val="FFC000"/>
                </a:solidFill>
                <a:cs typeface="B Yekan" panose="00000400000000000000" pitchFamily="2" charset="-78"/>
              </a:rPr>
              <a:t>تجهیزات جدید امنیتی </a:t>
            </a:r>
            <a:r>
              <a:rPr lang="fa-IR" sz="2000" dirty="0" smtClean="0">
                <a:cs typeface="B Yekan" panose="00000400000000000000" pitchFamily="2" charset="-78"/>
              </a:rPr>
              <a:t>به امید آنکه بالاخره یکی از آنها کار کند </a:t>
            </a:r>
            <a:r>
              <a:rPr lang="fa-IR" sz="4000" dirty="0" smtClean="0">
                <a:cs typeface="B Yekan" panose="00000400000000000000" pitchFamily="2" charset="-78"/>
              </a:rPr>
              <a:t>یک اشتباه و یک باور غلط</a:t>
            </a:r>
            <a:r>
              <a:rPr lang="fa-IR" sz="2000" dirty="0" smtClean="0">
                <a:cs typeface="B Yekan" panose="00000400000000000000" pitchFamily="2" charset="-78"/>
              </a:rPr>
              <a:t> است.</a:t>
            </a:r>
            <a:endParaRPr lang="en-US" sz="2000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433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88" y="1526875"/>
            <a:ext cx="8596668" cy="4977442"/>
          </a:xfrm>
        </p:spPr>
        <p:txBody>
          <a:bodyPr>
            <a:noAutofit/>
          </a:bodyPr>
          <a:lstStyle/>
          <a:p>
            <a:pPr algn="ctr" rtl="1"/>
            <a: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>کاری که بر مبنای طرح بدی استوار شود، در آینده شما را با مشکل مواجه می کند.</a:t>
            </a:r>
            <a:endParaRPr lang="en-US" sz="6600" dirty="0">
              <a:latin typeface="Terafik" panose="01000500000000000000" pitchFamily="2" charset="-78"/>
              <a:cs typeface="Terafik" panose="010005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6143" y="5063705"/>
            <a:ext cx="73669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6600" dirty="0" smtClean="0">
                <a:cs typeface="B Yekan" panose="00000400000000000000" pitchFamily="2" charset="-78"/>
              </a:rPr>
              <a:t>از طراحی مجدد نترسید</a:t>
            </a:r>
            <a:endParaRPr lang="en-US" sz="6600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211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00416" y="2303253"/>
            <a:ext cx="767075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Yekan" panose="00000400000000000000" pitchFamily="2" charset="-78"/>
              </a:rPr>
              <a:t>همه چیز هدف است...</a:t>
            </a:r>
          </a:p>
          <a:p>
            <a:pPr algn="r" rtl="1"/>
            <a:r>
              <a:rPr lang="fa-IR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Yekan" panose="00000400000000000000" pitchFamily="2" charset="-78"/>
              </a:rPr>
              <a:t>همه چیز سلاح است...</a:t>
            </a:r>
            <a:endParaRPr lang="en-US" sz="7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439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88" y="146649"/>
            <a:ext cx="8596668" cy="6357668"/>
          </a:xfrm>
        </p:spPr>
        <p:txBody>
          <a:bodyPr>
            <a:noAutofit/>
          </a:bodyPr>
          <a:lstStyle/>
          <a:p>
            <a:pPr algn="r" rtl="1"/>
            <a:r>
              <a:rPr lang="en-US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>DHCP</a:t>
            </a:r>
            <a:br>
              <a:rPr lang="en-US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en-US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>DNS</a:t>
            </a:r>
            <a:br>
              <a:rPr lang="en-US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en-US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>ARP Cache</a:t>
            </a:r>
            <a:br>
              <a:rPr lang="en-US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>اشتباه کاربران</a:t>
            </a:r>
            <a:b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>و ...</a:t>
            </a:r>
            <a:endParaRPr lang="en-US" sz="6600" dirty="0">
              <a:latin typeface="Terafik" panose="01000500000000000000" pitchFamily="2" charset="-78"/>
              <a:cs typeface="Terafik" panose="01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84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88" y="370936"/>
            <a:ext cx="8596668" cy="6133381"/>
          </a:xfrm>
        </p:spPr>
        <p:txBody>
          <a:bodyPr>
            <a:noAutofit/>
          </a:bodyPr>
          <a:lstStyle/>
          <a:p>
            <a:pPr algn="ctr" rtl="1"/>
            <a: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>آیا میدانید ...</a:t>
            </a:r>
            <a:b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/>
            </a:r>
            <a:b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>ریسک  تسخیر یک سرور عمومی کمتر از سرور های </a:t>
            </a:r>
            <a:r>
              <a:rPr lang="en-US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>Local</a:t>
            </a:r>
            <a: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> است !!!</a:t>
            </a:r>
            <a:endParaRPr lang="en-US" sz="6600" dirty="0">
              <a:latin typeface="Terafik" panose="01000500000000000000" pitchFamily="2" charset="-78"/>
              <a:cs typeface="Terafik" panose="01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211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3816" y="2838091"/>
            <a:ext cx="97577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Yekan" panose="00000400000000000000" pitchFamily="2" charset="-78"/>
              </a:rPr>
              <a:t>امنیت شبکه خوب</a:t>
            </a:r>
          </a:p>
          <a:p>
            <a:pPr algn="r" rtl="1"/>
            <a:r>
              <a:rPr lang="fa-IR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Yekan" panose="00000400000000000000" pitchFamily="2" charset="-78"/>
              </a:rPr>
              <a:t>            قابل پیش بینی است</a:t>
            </a:r>
            <a:endParaRPr lang="en-US" sz="7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278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88" y="6104626"/>
            <a:ext cx="6042644" cy="753374"/>
          </a:xfrm>
        </p:spPr>
        <p:txBody>
          <a:bodyPr>
            <a:normAutofit fontScale="90000"/>
          </a:bodyPr>
          <a:lstStyle/>
          <a:p>
            <a:pPr rtl="1"/>
            <a:r>
              <a:rPr lang="fa-IR" dirty="0" smtClean="0">
                <a:cs typeface="B Mitra" panose="00000400000000000000" pitchFamily="2" charset="-78"/>
              </a:rPr>
              <a:t>دانشگاه آزاد اسلامی واحد بندرعباس(سالن امام رضا)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6" y="2540151"/>
            <a:ext cx="9998015" cy="1626407"/>
          </a:xfrm>
        </p:spPr>
        <p:txBody>
          <a:bodyPr>
            <a:noAutofit/>
          </a:bodyPr>
          <a:lstStyle/>
          <a:p>
            <a:pPr algn="ctr" rtl="1">
              <a:buFont typeface="Wingdings 3" panose="05040102010807070707" pitchFamily="18" charset="2"/>
              <a:buChar char=""/>
            </a:pPr>
            <a:r>
              <a:rPr lang="fa-IR" sz="9600" kern="1700" dirty="0">
                <a:cs typeface="B Yekan" panose="00000400000000000000" pitchFamily="2" charset="-78"/>
              </a:rPr>
              <a:t>سمینار </a:t>
            </a:r>
            <a:r>
              <a:rPr lang="fa-IR" sz="9600" kern="1700" dirty="0" smtClean="0">
                <a:solidFill>
                  <a:schemeClr val="accent1"/>
                </a:solidFill>
                <a:cs typeface="B Yekan" panose="00000400000000000000" pitchFamily="2" charset="-78"/>
              </a:rPr>
              <a:t>هک</a:t>
            </a:r>
            <a:r>
              <a:rPr lang="fa-IR" sz="9600" kern="1700" dirty="0" smtClean="0">
                <a:cs typeface="B Yekan" panose="00000400000000000000" pitchFamily="2" charset="-78"/>
              </a:rPr>
              <a:t> و </a:t>
            </a:r>
            <a:r>
              <a:rPr lang="fa-IR" sz="9600" kern="1700" dirty="0" smtClean="0">
                <a:solidFill>
                  <a:schemeClr val="accent4"/>
                </a:solidFill>
                <a:cs typeface="B Yekan" panose="00000400000000000000" pitchFamily="2" charset="-78"/>
              </a:rPr>
              <a:t>امنیت</a:t>
            </a:r>
            <a:endParaRPr lang="en-US" sz="9600" kern="1700" dirty="0">
              <a:solidFill>
                <a:schemeClr val="accent4"/>
              </a:solidFill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843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85" y="1155940"/>
            <a:ext cx="9351033" cy="5348377"/>
          </a:xfrm>
        </p:spPr>
        <p:txBody>
          <a:bodyPr>
            <a:noAutofit/>
          </a:bodyPr>
          <a:lstStyle/>
          <a:p>
            <a:pPr algn="ctr" rtl="1"/>
            <a:r>
              <a:rPr lang="fa-IR" sz="8800" dirty="0" smtClean="0">
                <a:latin typeface="Terafik" panose="01000500000000000000" pitchFamily="2" charset="-78"/>
                <a:cs typeface="Terafik" panose="01000500000000000000" pitchFamily="2" charset="-78"/>
              </a:rPr>
              <a:t>مقاومت این زنجیره تنها در حد ضعیف ترین حلقه آن است</a:t>
            </a:r>
            <a:endParaRPr lang="en-US" sz="28700" dirty="0">
              <a:solidFill>
                <a:schemeClr val="accent2">
                  <a:lumMod val="40000"/>
                  <a:lumOff val="60000"/>
                </a:schemeClr>
              </a:solidFill>
              <a:latin typeface="Terafik" panose="01000500000000000000" pitchFamily="2" charset="-78"/>
              <a:cs typeface="Terafik" panose="01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660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9493" y="1644230"/>
            <a:ext cx="73669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400" dirty="0" smtClean="0">
                <a:cs typeface="B Yekan" panose="00000400000000000000" pitchFamily="2" charset="-78"/>
              </a:rPr>
              <a:t>خرید کورکورانه </a:t>
            </a:r>
            <a:r>
              <a:rPr lang="fa-IR" sz="5400" dirty="0" smtClean="0">
                <a:solidFill>
                  <a:srgbClr val="FFC000"/>
                </a:solidFill>
                <a:cs typeface="B Yekan" panose="00000400000000000000" pitchFamily="2" charset="-78"/>
              </a:rPr>
              <a:t>تجهیزات جدید امنیتی </a:t>
            </a:r>
            <a:r>
              <a:rPr lang="fa-IR" sz="4400" dirty="0" smtClean="0">
                <a:cs typeface="B Yekan" panose="00000400000000000000" pitchFamily="2" charset="-78"/>
              </a:rPr>
              <a:t>به امید آنکه بالاخره یکی از آنها کار کند </a:t>
            </a:r>
            <a:r>
              <a:rPr lang="fa-IR" sz="7200" dirty="0" smtClean="0">
                <a:cs typeface="B Yekan" panose="00000400000000000000" pitchFamily="2" charset="-78"/>
              </a:rPr>
              <a:t>یک اشتباه و یک باور غلط</a:t>
            </a:r>
            <a:r>
              <a:rPr lang="fa-IR" sz="4400" dirty="0" smtClean="0">
                <a:cs typeface="B Yekan" panose="00000400000000000000" pitchFamily="2" charset="-78"/>
              </a:rPr>
              <a:t> است.</a:t>
            </a:r>
            <a:endParaRPr lang="en-US" sz="4400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528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88" y="146649"/>
            <a:ext cx="8596668" cy="6357668"/>
          </a:xfrm>
        </p:spPr>
        <p:txBody>
          <a:bodyPr>
            <a:noAutofit/>
          </a:bodyPr>
          <a:lstStyle/>
          <a:p>
            <a:pPr algn="r" rtl="1"/>
            <a:r>
              <a:rPr lang="fa-IR" sz="6600" dirty="0">
                <a:latin typeface="Terafik" panose="01000500000000000000" pitchFamily="2" charset="-78"/>
                <a:cs typeface="Terafik" panose="01000500000000000000" pitchFamily="2" charset="-78"/>
              </a:rPr>
              <a:t>مركز مدیریت امداد و هماهنگی عملیات رخدادهای رایانه ای</a:t>
            </a:r>
            <a:r>
              <a:rPr lang="fa-IR" sz="6600" b="1" dirty="0"/>
              <a:t/>
            </a:r>
            <a:br>
              <a:rPr lang="fa-IR" sz="6600" b="1" dirty="0"/>
            </a:br>
            <a:endParaRPr lang="en-US" sz="6600" dirty="0">
              <a:latin typeface="Terafik" panose="01000500000000000000" pitchFamily="2" charset="-78"/>
              <a:cs typeface="Terafik" panose="01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130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1358" y="2838091"/>
            <a:ext cx="89002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Yekan" panose="00000400000000000000" pitchFamily="2" charset="-78"/>
              </a:rPr>
              <a:t>امنیت از طریق پنهان کاری</a:t>
            </a:r>
          </a:p>
          <a:p>
            <a:pPr rtl="1"/>
            <a:r>
              <a:rPr lang="fa-IR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Yekan" panose="00000400000000000000" pitchFamily="2" charset="-78"/>
              </a:rPr>
              <a:t>بدست نمی آید</a:t>
            </a:r>
            <a:endParaRPr lang="en-US" sz="7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574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94821" y="2320506"/>
            <a:ext cx="634821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Yekan" panose="00000400000000000000" pitchFamily="2" charset="-78"/>
              </a:rPr>
              <a:t>محرمانگی و امنیت</a:t>
            </a:r>
          </a:p>
          <a:p>
            <a:pPr algn="r" rtl="1"/>
            <a:r>
              <a:rPr lang="fa-IR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Yekan" panose="00000400000000000000" pitchFamily="2" charset="-78"/>
              </a:rPr>
              <a:t>باهم تفاوت دارند</a:t>
            </a:r>
            <a:endParaRPr lang="en-US" sz="7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65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26635167"/>
              </p:ext>
            </p:extLst>
          </p:nvPr>
        </p:nvGraphicFramePr>
        <p:xfrm>
          <a:off x="297563" y="418448"/>
          <a:ext cx="9536551" cy="541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551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947" y="92014"/>
            <a:ext cx="8825428" cy="5566913"/>
          </a:xfrm>
        </p:spPr>
        <p:txBody>
          <a:bodyPr>
            <a:noAutofit/>
          </a:bodyPr>
          <a:lstStyle/>
          <a:p>
            <a:pPr algn="just" rtl="1"/>
            <a:r>
              <a:rPr lang="en-US" sz="4400" dirty="0" smtClean="0">
                <a:latin typeface="Terafik" panose="01000500000000000000" pitchFamily="2" charset="-78"/>
                <a:cs typeface="Terafik" panose="01000500000000000000" pitchFamily="2" charset="-78"/>
              </a:rPr>
              <a:t> </a:t>
            </a:r>
            <a:r>
              <a:rPr lang="en-US" sz="6600" dirty="0" smtClean="0">
                <a:latin typeface="Square721 BT" panose="020B0504020202060204" pitchFamily="34" charset="0"/>
                <a:cs typeface="Terafik" panose="01000500000000000000" pitchFamily="2" charset="-78"/>
              </a:rPr>
              <a:t>“</a:t>
            </a:r>
            <a:r>
              <a:rPr lang="fa-IR" sz="4400" dirty="0" smtClean="0">
                <a:latin typeface="Terafik" panose="01000500000000000000" pitchFamily="2" charset="-78"/>
                <a:cs typeface="Terafik" panose="01000500000000000000" pitchFamily="2" charset="-78"/>
              </a:rPr>
              <a:t>کتابهایی که در زمینه رمزنگاری نوشته شده چندان مناسب شما نخواهند بود. آنها جزئیات ریاضی و الگوریتم های رمزنگاری را بیان می کنند، حال آنکه شما به مثال های کاربردی نیاز دارید</a:t>
            </a:r>
            <a:r>
              <a:rPr lang="en-US" sz="4400" dirty="0" smtClean="0">
                <a:latin typeface="Terafik" panose="01000500000000000000" pitchFamily="2" charset="-78"/>
                <a:cs typeface="Terafik" panose="01000500000000000000" pitchFamily="2" charset="-78"/>
              </a:rPr>
              <a:t>             </a:t>
            </a:r>
            <a:r>
              <a:rPr lang="fa-IR" sz="4400" dirty="0" smtClean="0">
                <a:solidFill>
                  <a:srgbClr val="FFC000"/>
                </a:solidFill>
                <a:latin typeface="Terafik" panose="01000500000000000000" pitchFamily="2" charset="-78"/>
                <a:cs typeface="Terafik" panose="01000500000000000000" pitchFamily="2" charset="-78"/>
              </a:rPr>
              <a:t>(راس اندرسون)</a:t>
            </a:r>
            <a:br>
              <a:rPr lang="fa-IR" sz="4400" dirty="0" smtClean="0">
                <a:solidFill>
                  <a:srgbClr val="FFC000"/>
                </a:solidFill>
                <a:latin typeface="Terafik" panose="01000500000000000000" pitchFamily="2" charset="-78"/>
                <a:cs typeface="Terafik" panose="01000500000000000000" pitchFamily="2" charset="-78"/>
              </a:rPr>
            </a:br>
            <a:endParaRPr lang="en-US" sz="4400" dirty="0">
              <a:solidFill>
                <a:srgbClr val="FFC000"/>
              </a:solidFill>
              <a:latin typeface="Terafik" panose="01000500000000000000" pitchFamily="2" charset="-78"/>
              <a:cs typeface="Terafik" panose="01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355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Arp-Poisoning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196" y="1556977"/>
            <a:ext cx="5486400" cy="4848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89" y="1442678"/>
            <a:ext cx="379095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12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DNS-Spoofing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688" y="2210159"/>
            <a:ext cx="497205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1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Internet Protocol Security</a:t>
            </a:r>
            <a:endParaRPr lang="en-US" sz="4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IPsec</a:t>
            </a:r>
            <a:endParaRPr lang="en-US" sz="8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234" y="3345787"/>
            <a:ext cx="353377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92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786332"/>
            <a:ext cx="103573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Yekan" panose="00000400000000000000" pitchFamily="2" charset="-78"/>
              </a:rPr>
              <a:t>امنیت شبکه یک سیستم است</a:t>
            </a:r>
            <a:endParaRPr lang="en-US" sz="7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510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DNS-Sec</a:t>
            </a:r>
            <a:endParaRPr lang="en-US" sz="8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489" y="2184572"/>
            <a:ext cx="4834358" cy="429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1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947" y="1952625"/>
            <a:ext cx="8825428" cy="3706302"/>
          </a:xfrm>
        </p:spPr>
        <p:txBody>
          <a:bodyPr>
            <a:noAutofit/>
          </a:bodyPr>
          <a:lstStyle/>
          <a:p>
            <a:pPr algn="just" rtl="1"/>
            <a:r>
              <a:rPr lang="fa-IR" sz="4400" dirty="0" smtClean="0">
                <a:solidFill>
                  <a:srgbClr val="FFC000"/>
                </a:solidFill>
                <a:latin typeface="Terafik" panose="01000500000000000000" pitchFamily="2" charset="-78"/>
                <a:cs typeface="Terafik" panose="01000500000000000000" pitchFamily="2" charset="-78"/>
              </a:rPr>
              <a:t>آنتی ویروس ها قابل اطمینان هستند ؟</a:t>
            </a:r>
            <a:br>
              <a:rPr lang="fa-IR" sz="4400" dirty="0" smtClean="0">
                <a:solidFill>
                  <a:srgbClr val="FFC000"/>
                </a:solidFill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4400" dirty="0" smtClean="0">
                <a:solidFill>
                  <a:srgbClr val="FFC000"/>
                </a:solidFill>
                <a:latin typeface="Terafik" panose="01000500000000000000" pitchFamily="2" charset="-78"/>
                <a:cs typeface="Terafik" panose="01000500000000000000" pitchFamily="2" charset="-78"/>
              </a:rPr>
              <a:t>معیار انتخاب یک آنتی ویروس چیست ؟</a:t>
            </a:r>
            <a:endParaRPr lang="en-US" sz="4400" dirty="0">
              <a:solidFill>
                <a:srgbClr val="FFC000"/>
              </a:solidFill>
              <a:latin typeface="Terafik" panose="01000500000000000000" pitchFamily="2" charset="-78"/>
              <a:cs typeface="Terafik" panose="01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916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947" y="1952625"/>
            <a:ext cx="8825428" cy="3706302"/>
          </a:xfrm>
        </p:spPr>
        <p:txBody>
          <a:bodyPr>
            <a:noAutofit/>
          </a:bodyPr>
          <a:lstStyle/>
          <a:p>
            <a:pPr algn="ctr" rtl="1"/>
            <a:r>
              <a:rPr lang="fa-IR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erafik" panose="01000500000000000000" pitchFamily="2" charset="-78"/>
                <a:cs typeface="Terafik" panose="01000500000000000000" pitchFamily="2" charset="-78"/>
              </a:rPr>
              <a:t>پرسش و پاسخ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latin typeface="Terafik" panose="01000500000000000000" pitchFamily="2" charset="-78"/>
              <a:cs typeface="Terafik" panose="01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183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933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sdar\Desktop\شیر یا غزال\Mountain-gazelle-head-detai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8" t="6800" b="10204"/>
          <a:stretch/>
        </p:blipFill>
        <p:spPr bwMode="auto">
          <a:xfrm rot="21111548">
            <a:off x="310552" y="327804"/>
            <a:ext cx="2820632" cy="20962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52586" y="1375913"/>
            <a:ext cx="53607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dirty="0">
                <a:latin typeface="Koodak" pitchFamily="2" charset="-78"/>
                <a:cs typeface="Koodak" pitchFamily="2" charset="-78"/>
              </a:rPr>
              <a:t>یک غزال صبح که از خواب بیدار میشودفکر میکند</a:t>
            </a:r>
            <a:r>
              <a:rPr lang="fa-IR" sz="2800" dirty="0" smtClean="0">
                <a:latin typeface="Koodak" pitchFamily="2" charset="-78"/>
                <a:cs typeface="Koodak" pitchFamily="2" charset="-78"/>
              </a:rPr>
              <a:t>،</a:t>
            </a:r>
            <a:endParaRPr lang="en-US" sz="2800" dirty="0" smtClean="0">
              <a:latin typeface="Koodak" pitchFamily="2" charset="-78"/>
              <a:cs typeface="Koodak" pitchFamily="2" charset="-78"/>
            </a:endParaRPr>
          </a:p>
          <a:p>
            <a:r>
              <a:rPr lang="fa-IR" sz="2800" dirty="0" smtClean="0">
                <a:latin typeface="Koodak" pitchFamily="2" charset="-78"/>
                <a:cs typeface="Koodak" pitchFamily="2" charset="-78"/>
              </a:rPr>
              <a:t>که </a:t>
            </a:r>
            <a:r>
              <a:rPr lang="fa-IR" sz="2800" dirty="0">
                <a:latin typeface="Koodak" pitchFamily="2" charset="-78"/>
                <a:cs typeface="Koodak" pitchFamily="2" charset="-78"/>
              </a:rPr>
              <a:t>اگر تندتر از شیر ندود شکار شیر میشود</a:t>
            </a:r>
          </a:p>
          <a:p>
            <a:endParaRPr lang="en-US" sz="2800" dirty="0"/>
          </a:p>
        </p:txBody>
      </p:sp>
      <p:pic>
        <p:nvPicPr>
          <p:cNvPr id="5" name="Picture 3" descr="C:\Users\Pasdar\Desktop\شیر یا غزال\Beautiful-Majestic-L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6509">
            <a:off x="5876807" y="4405965"/>
            <a:ext cx="3003242" cy="22524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28" y="5781720"/>
            <a:ext cx="54745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a-IR" sz="2400" dirty="0">
                <a:latin typeface="Koodak" pitchFamily="2" charset="-78"/>
                <a:cs typeface="Koodak" pitchFamily="2" charset="-78"/>
              </a:rPr>
              <a:t>یک شیر صبح که از خواب بیدار میشودفکر میکند</a:t>
            </a:r>
            <a:r>
              <a:rPr lang="fa-IR" sz="2400" dirty="0" smtClean="0">
                <a:latin typeface="Koodak" pitchFamily="2" charset="-78"/>
                <a:cs typeface="Koodak" pitchFamily="2" charset="-78"/>
              </a:rPr>
              <a:t>،</a:t>
            </a:r>
            <a:endParaRPr lang="en-US" sz="2400" dirty="0" smtClean="0">
              <a:latin typeface="Koodak" pitchFamily="2" charset="-78"/>
              <a:cs typeface="Koodak" pitchFamily="2" charset="-78"/>
            </a:endParaRPr>
          </a:p>
          <a:p>
            <a:pPr algn="r"/>
            <a:r>
              <a:rPr lang="fa-IR" sz="2400" dirty="0" smtClean="0">
                <a:latin typeface="Koodak" pitchFamily="2" charset="-78"/>
                <a:cs typeface="Koodak" pitchFamily="2" charset="-78"/>
              </a:rPr>
              <a:t>که </a:t>
            </a:r>
            <a:r>
              <a:rPr lang="fa-IR" sz="2400" dirty="0">
                <a:latin typeface="Koodak" pitchFamily="2" charset="-78"/>
                <a:cs typeface="Koodak" pitchFamily="2" charset="-78"/>
              </a:rPr>
              <a:t>اگر ضعیف ترین غزال گله را شکار نکند از گرسنگی می میرد</a:t>
            </a: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43394" y="2944556"/>
            <a:ext cx="55771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Koodak" pitchFamily="2" charset="-78"/>
                <a:cs typeface="B Yekan" panose="00000400000000000000" pitchFamily="2" charset="-78"/>
              </a:rPr>
              <a:t>مهم نیست که ما شیر باشیم یا عزال!</a:t>
            </a:r>
            <a:br>
              <a:rPr lang="fa-IR" sz="3200" dirty="0">
                <a:solidFill>
                  <a:schemeClr val="bg2">
                    <a:lumMod val="20000"/>
                    <a:lumOff val="80000"/>
                  </a:schemeClr>
                </a:solidFill>
                <a:latin typeface="Koodak" pitchFamily="2" charset="-78"/>
                <a:cs typeface="B Yekan" panose="00000400000000000000" pitchFamily="2" charset="-78"/>
              </a:rPr>
            </a:br>
            <a:r>
              <a:rPr lang="fa-IR" sz="3200" dirty="0">
                <a:solidFill>
                  <a:srgbClr val="00B0F0"/>
                </a:solidFill>
                <a:latin typeface="Jadid" pitchFamily="2" charset="-78"/>
                <a:cs typeface="B Yekan" panose="00000400000000000000" pitchFamily="2" charset="-78"/>
              </a:rPr>
              <a:t>مهم این است که باید تلاش کنیم</a:t>
            </a:r>
            <a:endParaRPr lang="en-US" sz="3200" dirty="0">
              <a:solidFill>
                <a:srgbClr val="00B0F0"/>
              </a:solidFill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060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947" y="1952625"/>
            <a:ext cx="9135374" cy="3706302"/>
          </a:xfrm>
        </p:spPr>
        <p:txBody>
          <a:bodyPr>
            <a:noAutofit/>
          </a:bodyPr>
          <a:lstStyle/>
          <a:p>
            <a:pPr algn="ctr" rtl="1"/>
            <a:r>
              <a:rPr lang="en-US" sz="7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Garamond" panose="02020404030301010803" pitchFamily="18" charset="0"/>
                <a:cs typeface="Terafik" panose="01000500000000000000" pitchFamily="2" charset="-78"/>
              </a:rPr>
              <a:t>Mahyar@TajDini.net</a:t>
            </a:r>
            <a:br>
              <a:rPr lang="en-US" sz="7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Garamond" panose="02020404030301010803" pitchFamily="18" charset="0"/>
                <a:cs typeface="Terafik" panose="01000500000000000000" pitchFamily="2" charset="-78"/>
              </a:rPr>
            </a:br>
            <a:r>
              <a:rPr lang="en-US" sz="7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Garamond" panose="02020404030301010803" pitchFamily="18" charset="0"/>
                <a:cs typeface="Terafik" panose="01000500000000000000" pitchFamily="2" charset="-78"/>
              </a:rPr>
              <a:t/>
            </a:r>
            <a:br>
              <a:rPr lang="en-US" sz="7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Garamond" panose="02020404030301010803" pitchFamily="18" charset="0"/>
                <a:cs typeface="Terafik" panose="01000500000000000000" pitchFamily="2" charset="-78"/>
              </a:rPr>
            </a:br>
            <a:r>
              <a:rPr lang="en-US" sz="7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Garamond" panose="02020404030301010803" pitchFamily="18" charset="0"/>
                <a:cs typeface="Terafik" panose="01000500000000000000" pitchFamily="2" charset="-78"/>
              </a:rPr>
              <a:t>Freezer.xor@Gmail.com</a:t>
            </a:r>
            <a:endParaRPr lang="en-US" sz="7200" dirty="0">
              <a:solidFill>
                <a:schemeClr val="bg2">
                  <a:lumMod val="20000"/>
                  <a:lumOff val="80000"/>
                </a:schemeClr>
              </a:solidFill>
              <a:latin typeface="Garamond" panose="02020404030301010803" pitchFamily="18" charset="0"/>
              <a:cs typeface="Terafik" panose="01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691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99" y="2671313"/>
            <a:ext cx="8596668" cy="1320800"/>
          </a:xfrm>
        </p:spPr>
        <p:txBody>
          <a:bodyPr>
            <a:noAutofit/>
          </a:bodyPr>
          <a:lstStyle/>
          <a:p>
            <a:pPr algn="ctr" rtl="1"/>
            <a:r>
              <a:rPr lang="fa-IR" sz="8800" dirty="0" smtClean="0">
                <a:latin typeface="Terafik" panose="01000500000000000000" pitchFamily="2" charset="-78"/>
                <a:cs typeface="Terafik" panose="01000500000000000000" pitchFamily="2" charset="-78"/>
              </a:rPr>
              <a:t>امنیت خریدنی نیست</a:t>
            </a:r>
            <a:endParaRPr lang="en-US" sz="4800" dirty="0">
              <a:latin typeface="Terafik" panose="01000500000000000000" pitchFamily="2" charset="-78"/>
              <a:cs typeface="Terafik" panose="01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150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fa-IR" sz="13800" dirty="0" smtClean="0">
                <a:latin typeface="Terafik" panose="01000500000000000000" pitchFamily="2" charset="-78"/>
                <a:cs typeface="Terafik" panose="01000500000000000000" pitchFamily="2" charset="-78"/>
              </a:rPr>
              <a:t>امنیت</a:t>
            </a:r>
            <a: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/>
            </a:r>
            <a:b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> با یک </a:t>
            </a:r>
            <a:r>
              <a:rPr lang="fa-IR" sz="8800" dirty="0" smtClean="0">
                <a:latin typeface="Terafik" panose="01000500000000000000" pitchFamily="2" charset="-78"/>
                <a:cs typeface="Terafik" panose="01000500000000000000" pitchFamily="2" charset="-78"/>
              </a:rPr>
              <a:t>سیاست امنیتی </a:t>
            </a:r>
            <a: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>شروع می شود.</a:t>
            </a:r>
            <a:endParaRPr lang="en-US" sz="6600" dirty="0">
              <a:latin typeface="Terafik" panose="01000500000000000000" pitchFamily="2" charset="-78"/>
              <a:cs typeface="Terafik" panose="01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812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308121"/>
          </a:xfrm>
        </p:spPr>
        <p:txBody>
          <a:bodyPr>
            <a:noAutofit/>
          </a:bodyPr>
          <a:lstStyle/>
          <a:p>
            <a:pPr algn="r" rtl="1"/>
            <a: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>1) کسانی که باید سیاست را رعایت کنند</a:t>
            </a:r>
            <a:b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/>
            </a:r>
            <a:b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>2) کسانی که بر اجرای آن نظارت دارند</a:t>
            </a:r>
            <a:endParaRPr lang="en-US" sz="6600" dirty="0">
              <a:latin typeface="Terafik" panose="01000500000000000000" pitchFamily="2" charset="-78"/>
              <a:cs typeface="Terafik" panose="01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490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85" y="370936"/>
            <a:ext cx="9351033" cy="6133381"/>
          </a:xfrm>
        </p:spPr>
        <p:txBody>
          <a:bodyPr>
            <a:noAutofit/>
          </a:bodyPr>
          <a:lstStyle/>
          <a:p>
            <a:pPr algn="ctr" rtl="1"/>
            <a:r>
              <a:rPr lang="fa-IR" sz="4800" dirty="0" smtClean="0">
                <a:latin typeface="Terafik" panose="01000500000000000000" pitchFamily="2" charset="-78"/>
                <a:cs typeface="Terafik" panose="01000500000000000000" pitchFamily="2" charset="-78"/>
              </a:rPr>
              <a:t>امنیت شبکه:</a:t>
            </a:r>
            <a:br>
              <a:rPr lang="fa-IR" sz="48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4800" dirty="0" smtClean="0">
                <a:latin typeface="Terafik" panose="01000500000000000000" pitchFamily="2" charset="-78"/>
                <a:cs typeface="Terafik" panose="01000500000000000000" pitchFamily="2" charset="-78"/>
              </a:rPr>
              <a:t/>
            </a:r>
            <a:br>
              <a:rPr lang="fa-IR" sz="48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4800" dirty="0" smtClean="0">
                <a:latin typeface="Terafik" panose="01000500000000000000" pitchFamily="2" charset="-78"/>
                <a:cs typeface="Terafik" panose="01000500000000000000" pitchFamily="2" charset="-78"/>
              </a:rPr>
              <a:t>مجموعه ای از ابزار ها و فناوری های شبکه</a:t>
            </a:r>
            <a:br>
              <a:rPr lang="fa-IR" sz="48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4800" dirty="0" smtClean="0">
                <a:latin typeface="Terafik" panose="01000500000000000000" pitchFamily="2" charset="-78"/>
                <a:cs typeface="Terafik" panose="01000500000000000000" pitchFamily="2" charset="-78"/>
              </a:rPr>
              <a:t>که به همراه روش های پذیرفته شده</a:t>
            </a:r>
            <a:br>
              <a:rPr lang="fa-IR" sz="48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4800" dirty="0" smtClean="0">
                <a:latin typeface="Terafik" panose="01000500000000000000" pitchFamily="2" charset="-78"/>
                <a:cs typeface="Terafik" panose="01000500000000000000" pitchFamily="2" charset="-78"/>
              </a:rPr>
              <a:t>در همکاری با یکدیگر</a:t>
            </a:r>
            <a:br>
              <a:rPr lang="fa-IR" sz="48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4800" dirty="0" smtClean="0">
                <a:latin typeface="Terafik" panose="01000500000000000000" pitchFamily="2" charset="-78"/>
                <a:cs typeface="Terafik" panose="01000500000000000000" pitchFamily="2" charset="-78"/>
              </a:rPr>
              <a:t>امنیت دارایی های اطلاعاتی را تامین کنند</a:t>
            </a:r>
            <a:endParaRPr lang="en-US" sz="4800" dirty="0">
              <a:latin typeface="Terafik" panose="01000500000000000000" pitchFamily="2" charset="-78"/>
              <a:cs typeface="Terafik" panose="01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246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88" y="146649"/>
            <a:ext cx="8596668" cy="6357668"/>
          </a:xfrm>
        </p:spPr>
        <p:txBody>
          <a:bodyPr>
            <a:noAutofit/>
          </a:bodyPr>
          <a:lstStyle/>
          <a:p>
            <a:pPr algn="r" rtl="1"/>
            <a: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>برای مقابله با یک حمله مشخص چه لایه های دفاعی داریم؟</a:t>
            </a:r>
            <a:b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6600" dirty="0" smtClean="0">
                <a:latin typeface="Terafik" panose="01000500000000000000" pitchFamily="2" charset="-78"/>
                <a:cs typeface="Terafik" panose="01000500000000000000" pitchFamily="2" charset="-78"/>
              </a:rPr>
              <a:t>در برابر چه نوع حمله هایی و با چه میزان ریسک مقاوم هستیم ؟</a:t>
            </a:r>
            <a:endParaRPr lang="en-US" sz="6600" dirty="0">
              <a:latin typeface="Terafik" panose="01000500000000000000" pitchFamily="2" charset="-78"/>
              <a:cs typeface="Terafik" panose="01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536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85" y="1561381"/>
            <a:ext cx="9351033" cy="5296619"/>
          </a:xfrm>
        </p:spPr>
        <p:txBody>
          <a:bodyPr>
            <a:noAutofit/>
          </a:bodyPr>
          <a:lstStyle/>
          <a:p>
            <a:pPr algn="ctr" rtl="1"/>
            <a:r>
              <a:rPr lang="en-US" sz="13800" dirty="0" smtClean="0">
                <a:latin typeface="Haettenschweiler" panose="020B0706040902060204" pitchFamily="34" charset="0"/>
                <a:cs typeface="Terafik" panose="01000500000000000000" pitchFamily="2" charset="-78"/>
              </a:rPr>
              <a:t>Defense In Depth</a:t>
            </a:r>
            <a:r>
              <a:rPr lang="en-US" sz="9600" dirty="0" smtClean="0">
                <a:latin typeface="Terafik" panose="01000500000000000000" pitchFamily="2" charset="-78"/>
                <a:cs typeface="Terafik" panose="01000500000000000000" pitchFamily="2" charset="-78"/>
              </a:rPr>
              <a:t/>
            </a:r>
            <a:br>
              <a:rPr lang="en-US" sz="9600" dirty="0" smtClean="0">
                <a:latin typeface="Terafik" panose="01000500000000000000" pitchFamily="2" charset="-78"/>
                <a:cs typeface="Terafik" panose="01000500000000000000" pitchFamily="2" charset="-78"/>
              </a:rPr>
            </a:br>
            <a:r>
              <a:rPr lang="fa-IR" sz="9600" dirty="0" smtClean="0">
                <a:latin typeface="Terafik" panose="01000500000000000000" pitchFamily="2" charset="-78"/>
                <a:cs typeface="Terafik" panose="01000500000000000000" pitchFamily="2" charset="-78"/>
              </a:rPr>
              <a:t>دفاع چند لایه</a:t>
            </a:r>
            <a:endParaRPr lang="en-US" sz="9600" dirty="0">
              <a:latin typeface="Terafik" panose="01000500000000000000" pitchFamily="2" charset="-78"/>
              <a:cs typeface="Terafik" panose="01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294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 HD - cor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 HD - core">
      <a:majorFont>
        <a:latin typeface="Trebuchet MS" panose="020B0603020202020204"/>
        <a:ea typeface=""/>
        <a:cs typeface=""/>
      </a:majorFont>
      <a:minorFont>
        <a:latin typeface="Trebuchet MS" panose="020B0603020202020204"/>
        <a:ea typeface=""/>
        <a:cs typeface=""/>
      </a:minorFont>
    </a:fontScheme>
    <a:fmtScheme name="Facet HD - cor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3318</TotalTime>
  <Words>326</Words>
  <Application>Microsoft Office PowerPoint</Application>
  <PresentationFormat>Custom</PresentationFormat>
  <Paragraphs>56</Paragraphs>
  <Slides>35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8" baseType="lpstr">
      <vt:lpstr>Arial</vt:lpstr>
      <vt:lpstr>B Mitra</vt:lpstr>
      <vt:lpstr>B Yekan</vt:lpstr>
      <vt:lpstr>Besmellah 1</vt:lpstr>
      <vt:lpstr>Garamond</vt:lpstr>
      <vt:lpstr>Haettenschweiler</vt:lpstr>
      <vt:lpstr>Jadid</vt:lpstr>
      <vt:lpstr>Koodak</vt:lpstr>
      <vt:lpstr>Square721 BT</vt:lpstr>
      <vt:lpstr>Terafik</vt:lpstr>
      <vt:lpstr>Trebuchet MS</vt:lpstr>
      <vt:lpstr>Wingdings 3</vt:lpstr>
      <vt:lpstr>Facet</vt:lpstr>
      <vt:lpstr>d</vt:lpstr>
      <vt:lpstr>دانشگاه آزاد اسلامی واحد بندرعباس(سالن امام رضا)</vt:lpstr>
      <vt:lpstr>PowerPoint Presentation</vt:lpstr>
      <vt:lpstr>امنیت خریدنی نیست</vt:lpstr>
      <vt:lpstr>امنیت  با یک سیاست امنیتی شروع می شود.</vt:lpstr>
      <vt:lpstr>1) کسانی که باید سیاست را رعایت کنند  2) کسانی که بر اجرای آن نظارت دارند</vt:lpstr>
      <vt:lpstr>امنیت شبکه:  مجموعه ای از ابزار ها و فناوری های شبکه که به همراه روش های پذیرفته شده در همکاری با یکدیگر امنیت دارایی های اطلاعاتی را تامین کنند</vt:lpstr>
      <vt:lpstr>برای مقابله با یک حمله مشخص چه لایه های دفاعی داریم؟ در برابر چه نوع حمله هایی و با چه میزان ریسک مقاوم هستیم ؟</vt:lpstr>
      <vt:lpstr>Defense In Depth دفاع چند لایه</vt:lpstr>
      <vt:lpstr>PowerPoint Presentation</vt:lpstr>
      <vt:lpstr>برای اعمال هر تغییر جدید در سیستم امنیتی :  اهداف کاری سیاست امنیتی طرح امنیت</vt:lpstr>
      <vt:lpstr>PowerPoint Presentation</vt:lpstr>
      <vt:lpstr>PowerPoint Presentation</vt:lpstr>
      <vt:lpstr>امنیت خریدنی نیست  اما امنیت مفت بدست نمی آید</vt:lpstr>
      <vt:lpstr>کاری که بر مبنای طرح بدی استوار شود، در آینده شما را با مشکل مواجه می کند.</vt:lpstr>
      <vt:lpstr>PowerPoint Presentation</vt:lpstr>
      <vt:lpstr>DHCP DNS ARP Cache اشتباه کاربران و ...</vt:lpstr>
      <vt:lpstr>آیا میدانید ...  ریسک  تسخیر یک سرور عمومی کمتر از سرور های Local است !!!</vt:lpstr>
      <vt:lpstr>PowerPoint Presentation</vt:lpstr>
      <vt:lpstr>مقاومت این زنجیره تنها در حد ضعیف ترین حلقه آن است</vt:lpstr>
      <vt:lpstr>PowerPoint Presentation</vt:lpstr>
      <vt:lpstr>مركز مدیریت امداد و هماهنگی عملیات رخدادهای رایانه ای </vt:lpstr>
      <vt:lpstr>PowerPoint Presentation</vt:lpstr>
      <vt:lpstr>PowerPoint Presentation</vt:lpstr>
      <vt:lpstr>PowerPoint Presentation</vt:lpstr>
      <vt:lpstr> “کتابهایی که در زمینه رمزنگاری نوشته شده چندان مناسب شما نخواهند بود. آنها جزئیات ریاضی و الگوریتم های رمزنگاری را بیان می کنند، حال آنکه شما به مثال های کاربردی نیاز دارید             (راس اندرسون) </vt:lpstr>
      <vt:lpstr>Arp-Poisoning</vt:lpstr>
      <vt:lpstr>DNS-Spoofing</vt:lpstr>
      <vt:lpstr>IPsec</vt:lpstr>
      <vt:lpstr>DNS-Sec</vt:lpstr>
      <vt:lpstr>آنتی ویروس ها قابل اطمینان هستند ؟ معیار انتخاب یک آنتی ویروس چیست ؟</vt:lpstr>
      <vt:lpstr>پرسش و پاسخ</vt:lpstr>
      <vt:lpstr>PowerPoint Presentation</vt:lpstr>
      <vt:lpstr>PowerPoint Presentation</vt:lpstr>
      <vt:lpstr>Mahyar@TajDini.net  Freezer.xor@Gmail.com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</dc:title>
  <dc:creator>Mahyar Taj Dini</dc:creator>
  <cp:lastModifiedBy>Mahyar Taj Dini</cp:lastModifiedBy>
  <cp:revision>25</cp:revision>
  <dcterms:created xsi:type="dcterms:W3CDTF">2012-11-26T19:49:22Z</dcterms:created>
  <dcterms:modified xsi:type="dcterms:W3CDTF">2012-11-29T05:51:12Z</dcterms:modified>
</cp:coreProperties>
</file>