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</p:sldMasterIdLst>
  <p:notesMasterIdLst>
    <p:notesMasterId r:id="rId40"/>
  </p:notesMasterIdLst>
  <p:sldIdLst>
    <p:sldId id="256" r:id="rId2"/>
    <p:sldId id="293" r:id="rId3"/>
    <p:sldId id="257" r:id="rId4"/>
    <p:sldId id="259" r:id="rId5"/>
    <p:sldId id="258" r:id="rId6"/>
    <p:sldId id="263" r:id="rId7"/>
    <p:sldId id="264" r:id="rId8"/>
    <p:sldId id="260" r:id="rId9"/>
    <p:sldId id="291" r:id="rId10"/>
    <p:sldId id="267" r:id="rId11"/>
    <p:sldId id="268" r:id="rId12"/>
    <p:sldId id="272" r:id="rId13"/>
    <p:sldId id="271" r:id="rId14"/>
    <p:sldId id="269" r:id="rId15"/>
    <p:sldId id="266" r:id="rId16"/>
    <p:sldId id="270" r:id="rId17"/>
    <p:sldId id="281" r:id="rId18"/>
    <p:sldId id="282" r:id="rId19"/>
    <p:sldId id="283" r:id="rId20"/>
    <p:sldId id="273" r:id="rId21"/>
    <p:sldId id="274" r:id="rId22"/>
    <p:sldId id="275" r:id="rId23"/>
    <p:sldId id="277" r:id="rId24"/>
    <p:sldId id="278" r:id="rId25"/>
    <p:sldId id="276" r:id="rId26"/>
    <p:sldId id="279" r:id="rId27"/>
    <p:sldId id="284" r:id="rId28"/>
    <p:sldId id="261" r:id="rId29"/>
    <p:sldId id="262" r:id="rId30"/>
    <p:sldId id="280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265" r:id="rId3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0" autoAdjust="0"/>
    <p:restoredTop sz="78710" autoAdjust="0"/>
  </p:normalViewPr>
  <p:slideViewPr>
    <p:cSldViewPr snapToGrid="0">
      <p:cViewPr varScale="1">
        <p:scale>
          <a:sx n="69" d="100"/>
          <a:sy n="69" d="100"/>
        </p:scale>
        <p:origin x="6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10C196-84E6-423D-AA15-12E17F38D2C3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77B759D-9987-448D-947E-D5CE0F0C55B3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8EA78F14-51C5-4C21-94B3-2272223F51CA}" type="parTrans" cxnId="{8E8B0752-1C34-4EB9-90D0-3EE1ACDF9319}">
      <dgm:prSet/>
      <dgm:spPr/>
      <dgm:t>
        <a:bodyPr/>
        <a:lstStyle/>
        <a:p>
          <a:endParaRPr lang="en-US"/>
        </a:p>
      </dgm:t>
    </dgm:pt>
    <dgm:pt modelId="{EBE39E3A-5371-4EBB-9271-45171F2877B8}" type="sibTrans" cxnId="{8E8B0752-1C34-4EB9-90D0-3EE1ACDF9319}">
      <dgm:prSet/>
      <dgm:spPr/>
      <dgm:t>
        <a:bodyPr/>
        <a:lstStyle/>
        <a:p>
          <a:endParaRPr lang="en-US"/>
        </a:p>
      </dgm:t>
    </dgm:pt>
    <dgm:pt modelId="{EBF6B9CA-8804-4056-B47C-C51C3BE0BF85}">
      <dgm:prSet phldrT="[Text]"/>
      <dgm:spPr/>
      <dgm:t>
        <a:bodyPr/>
        <a:lstStyle/>
        <a:p>
          <a:r>
            <a:rPr lang="en-US" dirty="0" smtClean="0"/>
            <a:t>Do</a:t>
          </a:r>
          <a:endParaRPr lang="en-US" dirty="0"/>
        </a:p>
      </dgm:t>
    </dgm:pt>
    <dgm:pt modelId="{2A7F06BC-C8ED-4486-83C8-364531710DC9}" type="parTrans" cxnId="{04901484-922E-4310-B147-D5C897CF22C5}">
      <dgm:prSet/>
      <dgm:spPr/>
      <dgm:t>
        <a:bodyPr/>
        <a:lstStyle/>
        <a:p>
          <a:endParaRPr lang="en-US"/>
        </a:p>
      </dgm:t>
    </dgm:pt>
    <dgm:pt modelId="{8D40B00C-6B3F-44A7-BB92-446D04D3B4E6}" type="sibTrans" cxnId="{04901484-922E-4310-B147-D5C897CF22C5}">
      <dgm:prSet/>
      <dgm:spPr/>
      <dgm:t>
        <a:bodyPr/>
        <a:lstStyle/>
        <a:p>
          <a:endParaRPr lang="en-US"/>
        </a:p>
      </dgm:t>
    </dgm:pt>
    <dgm:pt modelId="{8B38EFC0-9ED6-4053-8656-B3FA9406948C}">
      <dgm:prSet phldrT="[Text]"/>
      <dgm:spPr/>
      <dgm:t>
        <a:bodyPr/>
        <a:lstStyle/>
        <a:p>
          <a:r>
            <a:rPr lang="en-US" dirty="0" smtClean="0"/>
            <a:t>Check</a:t>
          </a:r>
          <a:endParaRPr lang="en-US" dirty="0"/>
        </a:p>
      </dgm:t>
    </dgm:pt>
    <dgm:pt modelId="{FD62A55D-B0FF-4FBC-92E8-62D036690ED0}" type="parTrans" cxnId="{F1F1001A-AE7A-48A1-9518-981A2EFE7110}">
      <dgm:prSet/>
      <dgm:spPr/>
      <dgm:t>
        <a:bodyPr/>
        <a:lstStyle/>
        <a:p>
          <a:endParaRPr lang="en-US"/>
        </a:p>
      </dgm:t>
    </dgm:pt>
    <dgm:pt modelId="{DACE45E0-FB3F-47E0-89DE-1EE1B94257FF}" type="sibTrans" cxnId="{F1F1001A-AE7A-48A1-9518-981A2EFE7110}">
      <dgm:prSet/>
      <dgm:spPr/>
      <dgm:t>
        <a:bodyPr/>
        <a:lstStyle/>
        <a:p>
          <a:endParaRPr lang="en-US"/>
        </a:p>
      </dgm:t>
    </dgm:pt>
    <dgm:pt modelId="{1A9D01E3-16AC-4004-B0A8-31161B46FF4A}">
      <dgm:prSet phldrT="[Text]"/>
      <dgm:spPr/>
      <dgm:t>
        <a:bodyPr/>
        <a:lstStyle/>
        <a:p>
          <a:r>
            <a:rPr lang="en-US" dirty="0" smtClean="0"/>
            <a:t>Act</a:t>
          </a:r>
          <a:endParaRPr lang="en-US" dirty="0"/>
        </a:p>
      </dgm:t>
    </dgm:pt>
    <dgm:pt modelId="{AD6D495C-BF96-481A-B5B6-CE4232341DFD}" type="parTrans" cxnId="{442A50A9-8D61-4AC9-AFEB-4AB592BA906B}">
      <dgm:prSet/>
      <dgm:spPr/>
      <dgm:t>
        <a:bodyPr/>
        <a:lstStyle/>
        <a:p>
          <a:endParaRPr lang="en-US"/>
        </a:p>
      </dgm:t>
    </dgm:pt>
    <dgm:pt modelId="{B70C22E3-3BF5-4CB5-8EEE-6F6B9A328507}" type="sibTrans" cxnId="{442A50A9-8D61-4AC9-AFEB-4AB592BA906B}">
      <dgm:prSet/>
      <dgm:spPr/>
      <dgm:t>
        <a:bodyPr/>
        <a:lstStyle/>
        <a:p>
          <a:endParaRPr lang="en-US"/>
        </a:p>
      </dgm:t>
    </dgm:pt>
    <dgm:pt modelId="{9409B1E8-917F-4CEB-9CDA-0F8CB7D48266}" type="pres">
      <dgm:prSet presAssocID="{7A10C196-84E6-423D-AA15-12E17F38D2C3}" presName="cycle" presStyleCnt="0">
        <dgm:presLayoutVars>
          <dgm:dir/>
          <dgm:resizeHandles val="exact"/>
        </dgm:presLayoutVars>
      </dgm:prSet>
      <dgm:spPr/>
    </dgm:pt>
    <dgm:pt modelId="{F00D8F06-0FF8-4BAE-A246-126B29519C7D}" type="pres">
      <dgm:prSet presAssocID="{777B759D-9987-448D-947E-D5CE0F0C55B3}" presName="node" presStyleLbl="node1" presStyleIdx="0" presStyleCnt="4">
        <dgm:presLayoutVars>
          <dgm:bulletEnabled val="1"/>
        </dgm:presLayoutVars>
      </dgm:prSet>
      <dgm:spPr/>
    </dgm:pt>
    <dgm:pt modelId="{C0FF6828-F7D4-46E5-928C-ACD4A0AC1D2A}" type="pres">
      <dgm:prSet presAssocID="{777B759D-9987-448D-947E-D5CE0F0C55B3}" presName="spNode" presStyleCnt="0"/>
      <dgm:spPr/>
    </dgm:pt>
    <dgm:pt modelId="{A76A316D-D30A-4FA8-A09E-0848854CC7FB}" type="pres">
      <dgm:prSet presAssocID="{EBE39E3A-5371-4EBB-9271-45171F2877B8}" presName="sibTrans" presStyleLbl="sibTrans1D1" presStyleIdx="0" presStyleCnt="4"/>
      <dgm:spPr/>
    </dgm:pt>
    <dgm:pt modelId="{ED35C373-B68C-4A01-AB23-5A8ABCE0CC84}" type="pres">
      <dgm:prSet presAssocID="{EBF6B9CA-8804-4056-B47C-C51C3BE0BF8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E646B-FA11-452D-9345-94AE4BF01157}" type="pres">
      <dgm:prSet presAssocID="{EBF6B9CA-8804-4056-B47C-C51C3BE0BF85}" presName="spNode" presStyleCnt="0"/>
      <dgm:spPr/>
    </dgm:pt>
    <dgm:pt modelId="{8B6CF885-F23F-4869-AC5A-45187FD49890}" type="pres">
      <dgm:prSet presAssocID="{8D40B00C-6B3F-44A7-BB92-446D04D3B4E6}" presName="sibTrans" presStyleLbl="sibTrans1D1" presStyleIdx="1" presStyleCnt="4"/>
      <dgm:spPr/>
    </dgm:pt>
    <dgm:pt modelId="{F5CB86B6-A65B-4C15-B5F1-B3130EFEB1BC}" type="pres">
      <dgm:prSet presAssocID="{8B38EFC0-9ED6-4053-8656-B3FA9406948C}" presName="node" presStyleLbl="node1" presStyleIdx="2" presStyleCnt="4">
        <dgm:presLayoutVars>
          <dgm:bulletEnabled val="1"/>
        </dgm:presLayoutVars>
      </dgm:prSet>
      <dgm:spPr/>
    </dgm:pt>
    <dgm:pt modelId="{79CBACD5-F06E-46E7-8005-1A645762B220}" type="pres">
      <dgm:prSet presAssocID="{8B38EFC0-9ED6-4053-8656-B3FA9406948C}" presName="spNode" presStyleCnt="0"/>
      <dgm:spPr/>
    </dgm:pt>
    <dgm:pt modelId="{BF70686D-0599-4B27-A827-F863FD60735A}" type="pres">
      <dgm:prSet presAssocID="{DACE45E0-FB3F-47E0-89DE-1EE1B94257FF}" presName="sibTrans" presStyleLbl="sibTrans1D1" presStyleIdx="2" presStyleCnt="4"/>
      <dgm:spPr/>
    </dgm:pt>
    <dgm:pt modelId="{DE8EDA71-9BB2-40F9-B7AB-F571824C8353}" type="pres">
      <dgm:prSet presAssocID="{1A9D01E3-16AC-4004-B0A8-31161B46FF4A}" presName="node" presStyleLbl="node1" presStyleIdx="3" presStyleCnt="4">
        <dgm:presLayoutVars>
          <dgm:bulletEnabled val="1"/>
        </dgm:presLayoutVars>
      </dgm:prSet>
      <dgm:spPr/>
    </dgm:pt>
    <dgm:pt modelId="{C7F37711-C76C-47B7-9355-F2554E7F8C67}" type="pres">
      <dgm:prSet presAssocID="{1A9D01E3-16AC-4004-B0A8-31161B46FF4A}" presName="spNode" presStyleCnt="0"/>
      <dgm:spPr/>
    </dgm:pt>
    <dgm:pt modelId="{9B0B8CFB-CB6C-47BC-8EE8-D961A53E6314}" type="pres">
      <dgm:prSet presAssocID="{B70C22E3-3BF5-4CB5-8EEE-6F6B9A328507}" presName="sibTrans" presStyleLbl="sibTrans1D1" presStyleIdx="3" presStyleCnt="4"/>
      <dgm:spPr/>
    </dgm:pt>
  </dgm:ptLst>
  <dgm:cxnLst>
    <dgm:cxn modelId="{8E8B0752-1C34-4EB9-90D0-3EE1ACDF9319}" srcId="{7A10C196-84E6-423D-AA15-12E17F38D2C3}" destId="{777B759D-9987-448D-947E-D5CE0F0C55B3}" srcOrd="0" destOrd="0" parTransId="{8EA78F14-51C5-4C21-94B3-2272223F51CA}" sibTransId="{EBE39E3A-5371-4EBB-9271-45171F2877B8}"/>
    <dgm:cxn modelId="{1C837877-D971-4A4D-BE29-3325C18B0F03}" type="presOf" srcId="{EBE39E3A-5371-4EBB-9271-45171F2877B8}" destId="{A76A316D-D30A-4FA8-A09E-0848854CC7FB}" srcOrd="0" destOrd="0" presId="urn:microsoft.com/office/officeart/2005/8/layout/cycle5"/>
    <dgm:cxn modelId="{F1F1001A-AE7A-48A1-9518-981A2EFE7110}" srcId="{7A10C196-84E6-423D-AA15-12E17F38D2C3}" destId="{8B38EFC0-9ED6-4053-8656-B3FA9406948C}" srcOrd="2" destOrd="0" parTransId="{FD62A55D-B0FF-4FBC-92E8-62D036690ED0}" sibTransId="{DACE45E0-FB3F-47E0-89DE-1EE1B94257FF}"/>
    <dgm:cxn modelId="{13E734A1-D199-42D0-A27A-7C6662E9CBBF}" type="presOf" srcId="{DACE45E0-FB3F-47E0-89DE-1EE1B94257FF}" destId="{BF70686D-0599-4B27-A827-F863FD60735A}" srcOrd="0" destOrd="0" presId="urn:microsoft.com/office/officeart/2005/8/layout/cycle5"/>
    <dgm:cxn modelId="{26D970C0-9E95-4C3F-B87A-CC5446B1F88D}" type="presOf" srcId="{7A10C196-84E6-423D-AA15-12E17F38D2C3}" destId="{9409B1E8-917F-4CEB-9CDA-0F8CB7D48266}" srcOrd="0" destOrd="0" presId="urn:microsoft.com/office/officeart/2005/8/layout/cycle5"/>
    <dgm:cxn modelId="{4EBE3346-C139-4D65-A142-B462C356EFB3}" type="presOf" srcId="{B70C22E3-3BF5-4CB5-8EEE-6F6B9A328507}" destId="{9B0B8CFB-CB6C-47BC-8EE8-D961A53E6314}" srcOrd="0" destOrd="0" presId="urn:microsoft.com/office/officeart/2005/8/layout/cycle5"/>
    <dgm:cxn modelId="{442A50A9-8D61-4AC9-AFEB-4AB592BA906B}" srcId="{7A10C196-84E6-423D-AA15-12E17F38D2C3}" destId="{1A9D01E3-16AC-4004-B0A8-31161B46FF4A}" srcOrd="3" destOrd="0" parTransId="{AD6D495C-BF96-481A-B5B6-CE4232341DFD}" sibTransId="{B70C22E3-3BF5-4CB5-8EEE-6F6B9A328507}"/>
    <dgm:cxn modelId="{B71C249C-491E-4113-84A7-1D63686984BE}" type="presOf" srcId="{EBF6B9CA-8804-4056-B47C-C51C3BE0BF85}" destId="{ED35C373-B68C-4A01-AB23-5A8ABCE0CC84}" srcOrd="0" destOrd="0" presId="urn:microsoft.com/office/officeart/2005/8/layout/cycle5"/>
    <dgm:cxn modelId="{29687A61-3920-4F89-BCC4-5DBB81DD5E3D}" type="presOf" srcId="{1A9D01E3-16AC-4004-B0A8-31161B46FF4A}" destId="{DE8EDA71-9BB2-40F9-B7AB-F571824C8353}" srcOrd="0" destOrd="0" presId="urn:microsoft.com/office/officeart/2005/8/layout/cycle5"/>
    <dgm:cxn modelId="{5E5125BC-8C6E-4312-A977-AC3CFA074722}" type="presOf" srcId="{777B759D-9987-448D-947E-D5CE0F0C55B3}" destId="{F00D8F06-0FF8-4BAE-A246-126B29519C7D}" srcOrd="0" destOrd="0" presId="urn:microsoft.com/office/officeart/2005/8/layout/cycle5"/>
    <dgm:cxn modelId="{04901484-922E-4310-B147-D5C897CF22C5}" srcId="{7A10C196-84E6-423D-AA15-12E17F38D2C3}" destId="{EBF6B9CA-8804-4056-B47C-C51C3BE0BF85}" srcOrd="1" destOrd="0" parTransId="{2A7F06BC-C8ED-4486-83C8-364531710DC9}" sibTransId="{8D40B00C-6B3F-44A7-BB92-446D04D3B4E6}"/>
    <dgm:cxn modelId="{28BFDC4C-228B-4E4C-957C-7A90D34B4885}" type="presOf" srcId="{8D40B00C-6B3F-44A7-BB92-446D04D3B4E6}" destId="{8B6CF885-F23F-4869-AC5A-45187FD49890}" srcOrd="0" destOrd="0" presId="urn:microsoft.com/office/officeart/2005/8/layout/cycle5"/>
    <dgm:cxn modelId="{197C9EBA-1378-4E16-9776-985CEA11104F}" type="presOf" srcId="{8B38EFC0-9ED6-4053-8656-B3FA9406948C}" destId="{F5CB86B6-A65B-4C15-B5F1-B3130EFEB1BC}" srcOrd="0" destOrd="0" presId="urn:microsoft.com/office/officeart/2005/8/layout/cycle5"/>
    <dgm:cxn modelId="{76983904-0A65-41DC-BBF0-669756153CE3}" type="presParOf" srcId="{9409B1E8-917F-4CEB-9CDA-0F8CB7D48266}" destId="{F00D8F06-0FF8-4BAE-A246-126B29519C7D}" srcOrd="0" destOrd="0" presId="urn:microsoft.com/office/officeart/2005/8/layout/cycle5"/>
    <dgm:cxn modelId="{3CAA0A7B-2481-46B0-ACFF-BDB456B3DF83}" type="presParOf" srcId="{9409B1E8-917F-4CEB-9CDA-0F8CB7D48266}" destId="{C0FF6828-F7D4-46E5-928C-ACD4A0AC1D2A}" srcOrd="1" destOrd="0" presId="urn:microsoft.com/office/officeart/2005/8/layout/cycle5"/>
    <dgm:cxn modelId="{91267CDF-C0BB-43F0-9E34-809A4D28F6B4}" type="presParOf" srcId="{9409B1E8-917F-4CEB-9CDA-0F8CB7D48266}" destId="{A76A316D-D30A-4FA8-A09E-0848854CC7FB}" srcOrd="2" destOrd="0" presId="urn:microsoft.com/office/officeart/2005/8/layout/cycle5"/>
    <dgm:cxn modelId="{ED76481C-0DA7-45C5-AEE6-FA1DE7696955}" type="presParOf" srcId="{9409B1E8-917F-4CEB-9CDA-0F8CB7D48266}" destId="{ED35C373-B68C-4A01-AB23-5A8ABCE0CC84}" srcOrd="3" destOrd="0" presId="urn:microsoft.com/office/officeart/2005/8/layout/cycle5"/>
    <dgm:cxn modelId="{FFB67563-782B-4722-9C78-DAF39F7BFEEA}" type="presParOf" srcId="{9409B1E8-917F-4CEB-9CDA-0F8CB7D48266}" destId="{742E646B-FA11-452D-9345-94AE4BF01157}" srcOrd="4" destOrd="0" presId="urn:microsoft.com/office/officeart/2005/8/layout/cycle5"/>
    <dgm:cxn modelId="{08F8D1B6-1723-487F-B628-D61CA43624C6}" type="presParOf" srcId="{9409B1E8-917F-4CEB-9CDA-0F8CB7D48266}" destId="{8B6CF885-F23F-4869-AC5A-45187FD49890}" srcOrd="5" destOrd="0" presId="urn:microsoft.com/office/officeart/2005/8/layout/cycle5"/>
    <dgm:cxn modelId="{848E9892-0FBE-45C3-9693-75D8089C105C}" type="presParOf" srcId="{9409B1E8-917F-4CEB-9CDA-0F8CB7D48266}" destId="{F5CB86B6-A65B-4C15-B5F1-B3130EFEB1BC}" srcOrd="6" destOrd="0" presId="urn:microsoft.com/office/officeart/2005/8/layout/cycle5"/>
    <dgm:cxn modelId="{CE7EE639-1D36-4ECF-A0B6-0B1D4E8818A1}" type="presParOf" srcId="{9409B1E8-917F-4CEB-9CDA-0F8CB7D48266}" destId="{79CBACD5-F06E-46E7-8005-1A645762B220}" srcOrd="7" destOrd="0" presId="urn:microsoft.com/office/officeart/2005/8/layout/cycle5"/>
    <dgm:cxn modelId="{A5AEBF96-0B96-4355-A03B-E923C4BFFBE8}" type="presParOf" srcId="{9409B1E8-917F-4CEB-9CDA-0F8CB7D48266}" destId="{BF70686D-0599-4B27-A827-F863FD60735A}" srcOrd="8" destOrd="0" presId="urn:microsoft.com/office/officeart/2005/8/layout/cycle5"/>
    <dgm:cxn modelId="{808AA03A-8E43-468E-854D-2886E529AEA7}" type="presParOf" srcId="{9409B1E8-917F-4CEB-9CDA-0F8CB7D48266}" destId="{DE8EDA71-9BB2-40F9-B7AB-F571824C8353}" srcOrd="9" destOrd="0" presId="urn:microsoft.com/office/officeart/2005/8/layout/cycle5"/>
    <dgm:cxn modelId="{297905A2-BC2A-4591-BDC8-5A0617E5AAC4}" type="presParOf" srcId="{9409B1E8-917F-4CEB-9CDA-0F8CB7D48266}" destId="{C7F37711-C76C-47B7-9355-F2554E7F8C67}" srcOrd="10" destOrd="0" presId="urn:microsoft.com/office/officeart/2005/8/layout/cycle5"/>
    <dgm:cxn modelId="{5E89DADE-4A10-4AB2-BA68-40FAB07A641B}" type="presParOf" srcId="{9409B1E8-917F-4CEB-9CDA-0F8CB7D48266}" destId="{9B0B8CFB-CB6C-47BC-8EE8-D961A53E6314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D09EDA-57A1-44B5-B4DF-675BB7C412AE}" type="doc">
      <dgm:prSet loTypeId="urn:microsoft.com/office/officeart/2005/8/layout/pyramid4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1596C2-93FC-442E-A3A5-55949E7969BA}">
      <dgm:prSet phldrT="[Text]" custT="1"/>
      <dgm:spPr/>
      <dgm:t>
        <a:bodyPr/>
        <a:lstStyle/>
        <a:p>
          <a:r>
            <a:rPr lang="en-US" sz="1400" dirty="0" smtClean="0">
              <a:latin typeface="Eras Demi ITC" panose="020B0805030504020804" pitchFamily="34" charset="0"/>
            </a:rPr>
            <a:t>Availability</a:t>
          </a:r>
          <a:endParaRPr lang="en-US" sz="1600" dirty="0">
            <a:latin typeface="Eras Demi ITC" panose="020B0805030504020804" pitchFamily="34" charset="0"/>
          </a:endParaRPr>
        </a:p>
      </dgm:t>
    </dgm:pt>
    <dgm:pt modelId="{C87E2E11-EFC4-449B-92E7-3E8D6E672727}" type="parTrans" cxnId="{30C8CA88-C4D7-4CFE-8540-152A99314178}">
      <dgm:prSet/>
      <dgm:spPr/>
      <dgm:t>
        <a:bodyPr/>
        <a:lstStyle/>
        <a:p>
          <a:endParaRPr lang="en-US">
            <a:latin typeface="Eras Demi ITC" panose="020B0805030504020804" pitchFamily="34" charset="0"/>
          </a:endParaRPr>
        </a:p>
      </dgm:t>
    </dgm:pt>
    <dgm:pt modelId="{0BC664F1-EDFF-4F33-AE8B-0AA645761EDA}" type="sibTrans" cxnId="{30C8CA88-C4D7-4CFE-8540-152A99314178}">
      <dgm:prSet/>
      <dgm:spPr/>
      <dgm:t>
        <a:bodyPr/>
        <a:lstStyle/>
        <a:p>
          <a:endParaRPr lang="en-US">
            <a:latin typeface="Eras Demi ITC" panose="020B0805030504020804" pitchFamily="34" charset="0"/>
          </a:endParaRPr>
        </a:p>
      </dgm:t>
    </dgm:pt>
    <dgm:pt modelId="{E958E389-DFC5-47C6-9560-3AE888506FFB}">
      <dgm:prSet phldrT="[Text]" custT="1"/>
      <dgm:spPr/>
      <dgm:t>
        <a:bodyPr/>
        <a:lstStyle/>
        <a:p>
          <a:r>
            <a:rPr lang="en-US" sz="1100" dirty="0" smtClean="0">
              <a:latin typeface="Eras Demi ITC" panose="020B0805030504020804" pitchFamily="34" charset="0"/>
            </a:rPr>
            <a:t>Confidentiality</a:t>
          </a:r>
          <a:endParaRPr lang="en-US" sz="1200" dirty="0">
            <a:latin typeface="Eras Demi ITC" panose="020B0805030504020804" pitchFamily="34" charset="0"/>
          </a:endParaRPr>
        </a:p>
      </dgm:t>
    </dgm:pt>
    <dgm:pt modelId="{041702BD-5599-4A88-96B4-D0489F75B4AB}" type="parTrans" cxnId="{3E69EBE6-6AEB-4E4C-B3C2-1EA8B40881A8}">
      <dgm:prSet/>
      <dgm:spPr/>
      <dgm:t>
        <a:bodyPr/>
        <a:lstStyle/>
        <a:p>
          <a:endParaRPr lang="en-US">
            <a:latin typeface="Eras Demi ITC" panose="020B0805030504020804" pitchFamily="34" charset="0"/>
          </a:endParaRPr>
        </a:p>
      </dgm:t>
    </dgm:pt>
    <dgm:pt modelId="{69BDF126-1C6A-42E6-ADBC-869EAB4B0A72}" type="sibTrans" cxnId="{3E69EBE6-6AEB-4E4C-B3C2-1EA8B40881A8}">
      <dgm:prSet/>
      <dgm:spPr/>
      <dgm:t>
        <a:bodyPr/>
        <a:lstStyle/>
        <a:p>
          <a:endParaRPr lang="en-US">
            <a:latin typeface="Eras Demi ITC" panose="020B0805030504020804" pitchFamily="34" charset="0"/>
          </a:endParaRPr>
        </a:p>
      </dgm:t>
    </dgm:pt>
    <dgm:pt modelId="{AA86DA5A-AEA5-4E89-B4C0-7B1B04DAC2B6}">
      <dgm:prSet phldrT="[Text]" custT="1"/>
      <dgm:spPr/>
      <dgm:t>
        <a:bodyPr/>
        <a:lstStyle/>
        <a:p>
          <a:r>
            <a:rPr lang="en-US" sz="2000" dirty="0" smtClean="0">
              <a:latin typeface="Eras Demi ITC" panose="020B0805030504020804" pitchFamily="34" charset="0"/>
            </a:rPr>
            <a:t>Security</a:t>
          </a:r>
          <a:endParaRPr lang="en-US" sz="2000" dirty="0">
            <a:latin typeface="Eras Demi ITC" panose="020B0805030504020804" pitchFamily="34" charset="0"/>
          </a:endParaRPr>
        </a:p>
      </dgm:t>
    </dgm:pt>
    <dgm:pt modelId="{0C255200-EDBE-422B-9FE7-C7425DE1057A}" type="parTrans" cxnId="{17964FFB-84A9-4906-B7E4-59F6E8B4DD6F}">
      <dgm:prSet/>
      <dgm:spPr/>
      <dgm:t>
        <a:bodyPr/>
        <a:lstStyle/>
        <a:p>
          <a:endParaRPr lang="en-US">
            <a:latin typeface="Eras Demi ITC" panose="020B0805030504020804" pitchFamily="34" charset="0"/>
          </a:endParaRPr>
        </a:p>
      </dgm:t>
    </dgm:pt>
    <dgm:pt modelId="{6CBEA5A6-96A4-4C2F-9499-C1AF86DDFB13}" type="sibTrans" cxnId="{17964FFB-84A9-4906-B7E4-59F6E8B4DD6F}">
      <dgm:prSet/>
      <dgm:spPr/>
      <dgm:t>
        <a:bodyPr/>
        <a:lstStyle/>
        <a:p>
          <a:endParaRPr lang="en-US">
            <a:latin typeface="Eras Demi ITC" panose="020B0805030504020804" pitchFamily="34" charset="0"/>
          </a:endParaRPr>
        </a:p>
      </dgm:t>
    </dgm:pt>
    <dgm:pt modelId="{1871AB5A-2C78-4282-9276-634A719C6724}">
      <dgm:prSet phldrT="[Text]" custT="1"/>
      <dgm:spPr/>
      <dgm:t>
        <a:bodyPr/>
        <a:lstStyle/>
        <a:p>
          <a:r>
            <a:rPr lang="en-US" sz="1800" dirty="0" smtClean="0">
              <a:latin typeface="Eras Demi ITC" panose="020B0805030504020804" pitchFamily="34" charset="0"/>
            </a:rPr>
            <a:t>Integrity</a:t>
          </a:r>
          <a:endParaRPr lang="en-US" sz="2000" dirty="0">
            <a:latin typeface="Eras Demi ITC" panose="020B0805030504020804" pitchFamily="34" charset="0"/>
          </a:endParaRPr>
        </a:p>
      </dgm:t>
    </dgm:pt>
    <dgm:pt modelId="{9E46E54B-2FF7-4546-9C34-4836421289A5}" type="parTrans" cxnId="{90B81561-D452-4183-B804-1FA44FF6C441}">
      <dgm:prSet/>
      <dgm:spPr/>
      <dgm:t>
        <a:bodyPr/>
        <a:lstStyle/>
        <a:p>
          <a:endParaRPr lang="en-US">
            <a:latin typeface="Eras Demi ITC" panose="020B0805030504020804" pitchFamily="34" charset="0"/>
          </a:endParaRPr>
        </a:p>
      </dgm:t>
    </dgm:pt>
    <dgm:pt modelId="{4AA3DF0A-EC0F-4AA9-8DE7-B66A1258D628}" type="sibTrans" cxnId="{90B81561-D452-4183-B804-1FA44FF6C441}">
      <dgm:prSet/>
      <dgm:spPr/>
      <dgm:t>
        <a:bodyPr/>
        <a:lstStyle/>
        <a:p>
          <a:endParaRPr lang="en-US">
            <a:latin typeface="Eras Demi ITC" panose="020B0805030504020804" pitchFamily="34" charset="0"/>
          </a:endParaRPr>
        </a:p>
      </dgm:t>
    </dgm:pt>
    <dgm:pt modelId="{26354CEF-7A4B-4473-86D6-76C5127D965E}" type="pres">
      <dgm:prSet presAssocID="{9CD09EDA-57A1-44B5-B4DF-675BB7C412A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C62113-A8DC-43F7-9F87-C7989237F102}" type="pres">
      <dgm:prSet presAssocID="{9CD09EDA-57A1-44B5-B4DF-675BB7C412AE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471AB-0443-4262-8719-1E9654B018AF}" type="pres">
      <dgm:prSet presAssocID="{9CD09EDA-57A1-44B5-B4DF-675BB7C412A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52073-417B-4564-82F8-0225B7382EBC}" type="pres">
      <dgm:prSet presAssocID="{9CD09EDA-57A1-44B5-B4DF-675BB7C412AE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ED9B9-E37B-4E47-8019-6F36F4AD0424}" type="pres">
      <dgm:prSet presAssocID="{9CD09EDA-57A1-44B5-B4DF-675BB7C412AE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483581-D903-4345-B7FA-4DDD37A46A76}" type="presOf" srcId="{1871AB5A-2C78-4282-9276-634A719C6724}" destId="{FB7ED9B9-E37B-4E47-8019-6F36F4AD0424}" srcOrd="0" destOrd="0" presId="urn:microsoft.com/office/officeart/2005/8/layout/pyramid4"/>
    <dgm:cxn modelId="{17964FFB-84A9-4906-B7E4-59F6E8B4DD6F}" srcId="{9CD09EDA-57A1-44B5-B4DF-675BB7C412AE}" destId="{AA86DA5A-AEA5-4E89-B4C0-7B1B04DAC2B6}" srcOrd="2" destOrd="0" parTransId="{0C255200-EDBE-422B-9FE7-C7425DE1057A}" sibTransId="{6CBEA5A6-96A4-4C2F-9499-C1AF86DDFB13}"/>
    <dgm:cxn modelId="{30C8CA88-C4D7-4CFE-8540-152A99314178}" srcId="{9CD09EDA-57A1-44B5-B4DF-675BB7C412AE}" destId="{021596C2-93FC-442E-A3A5-55949E7969BA}" srcOrd="0" destOrd="0" parTransId="{C87E2E11-EFC4-449B-92E7-3E8D6E672727}" sibTransId="{0BC664F1-EDFF-4F33-AE8B-0AA645761EDA}"/>
    <dgm:cxn modelId="{90B81561-D452-4183-B804-1FA44FF6C441}" srcId="{9CD09EDA-57A1-44B5-B4DF-675BB7C412AE}" destId="{1871AB5A-2C78-4282-9276-634A719C6724}" srcOrd="3" destOrd="0" parTransId="{9E46E54B-2FF7-4546-9C34-4836421289A5}" sibTransId="{4AA3DF0A-EC0F-4AA9-8DE7-B66A1258D628}"/>
    <dgm:cxn modelId="{3E69EBE6-6AEB-4E4C-B3C2-1EA8B40881A8}" srcId="{9CD09EDA-57A1-44B5-B4DF-675BB7C412AE}" destId="{E958E389-DFC5-47C6-9560-3AE888506FFB}" srcOrd="1" destOrd="0" parTransId="{041702BD-5599-4A88-96B4-D0489F75B4AB}" sibTransId="{69BDF126-1C6A-42E6-ADBC-869EAB4B0A72}"/>
    <dgm:cxn modelId="{CA7F79FF-128D-4CD7-BBA9-19C96B5FFE56}" type="presOf" srcId="{021596C2-93FC-442E-A3A5-55949E7969BA}" destId="{26C62113-A8DC-43F7-9F87-C7989237F102}" srcOrd="0" destOrd="0" presId="urn:microsoft.com/office/officeart/2005/8/layout/pyramid4"/>
    <dgm:cxn modelId="{1AB17A42-7BD2-4444-AACE-505247128250}" type="presOf" srcId="{AA86DA5A-AEA5-4E89-B4C0-7B1B04DAC2B6}" destId="{CFE52073-417B-4564-82F8-0225B7382EBC}" srcOrd="0" destOrd="0" presId="urn:microsoft.com/office/officeart/2005/8/layout/pyramid4"/>
    <dgm:cxn modelId="{820DE750-99E6-42EF-BC4D-5942582B9289}" type="presOf" srcId="{9CD09EDA-57A1-44B5-B4DF-675BB7C412AE}" destId="{26354CEF-7A4B-4473-86D6-76C5127D965E}" srcOrd="0" destOrd="0" presId="urn:microsoft.com/office/officeart/2005/8/layout/pyramid4"/>
    <dgm:cxn modelId="{7B387D43-99E8-43AB-BB69-68E094B1D5A6}" type="presOf" srcId="{E958E389-DFC5-47C6-9560-3AE888506FFB}" destId="{283471AB-0443-4262-8719-1E9654B018AF}" srcOrd="0" destOrd="0" presId="urn:microsoft.com/office/officeart/2005/8/layout/pyramid4"/>
    <dgm:cxn modelId="{CCC84E1D-8743-4C6C-849E-EF46997AA98E}" type="presParOf" srcId="{26354CEF-7A4B-4473-86D6-76C5127D965E}" destId="{26C62113-A8DC-43F7-9F87-C7989237F102}" srcOrd="0" destOrd="0" presId="urn:microsoft.com/office/officeart/2005/8/layout/pyramid4"/>
    <dgm:cxn modelId="{518DB9C1-96AA-450A-B701-377E7839AC9C}" type="presParOf" srcId="{26354CEF-7A4B-4473-86D6-76C5127D965E}" destId="{283471AB-0443-4262-8719-1E9654B018AF}" srcOrd="1" destOrd="0" presId="urn:microsoft.com/office/officeart/2005/8/layout/pyramid4"/>
    <dgm:cxn modelId="{8443B959-080D-4709-9762-542ED8EE57A2}" type="presParOf" srcId="{26354CEF-7A4B-4473-86D6-76C5127D965E}" destId="{CFE52073-417B-4564-82F8-0225B7382EBC}" srcOrd="2" destOrd="0" presId="urn:microsoft.com/office/officeart/2005/8/layout/pyramid4"/>
    <dgm:cxn modelId="{0191D917-8A27-4F43-85C8-0607E8113C8D}" type="presParOf" srcId="{26354CEF-7A4B-4473-86D6-76C5127D965E}" destId="{FB7ED9B9-E37B-4E47-8019-6F36F4AD0424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D8F06-0FF8-4BAE-A246-126B29519C7D}">
      <dsp:nvSpPr>
        <dsp:cNvPr id="0" name=""/>
        <dsp:cNvSpPr/>
      </dsp:nvSpPr>
      <dsp:spPr>
        <a:xfrm>
          <a:off x="2895429" y="2211"/>
          <a:ext cx="1720021" cy="11180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Plan</a:t>
          </a:r>
          <a:endParaRPr lang="en-US" sz="3300" kern="1200" dirty="0"/>
        </a:p>
      </dsp:txBody>
      <dsp:txXfrm>
        <a:off x="2950006" y="56788"/>
        <a:ext cx="1610867" cy="1008859"/>
      </dsp:txXfrm>
    </dsp:sp>
    <dsp:sp modelId="{A76A316D-D30A-4FA8-A09E-0848854CC7FB}">
      <dsp:nvSpPr>
        <dsp:cNvPr id="0" name=""/>
        <dsp:cNvSpPr/>
      </dsp:nvSpPr>
      <dsp:spPr>
        <a:xfrm>
          <a:off x="1909035" y="561218"/>
          <a:ext cx="3692810" cy="3692810"/>
        </a:xfrm>
        <a:custGeom>
          <a:avLst/>
          <a:gdLst/>
          <a:ahLst/>
          <a:cxnLst/>
          <a:rect l="0" t="0" r="0" b="0"/>
          <a:pathLst>
            <a:path>
              <a:moveTo>
                <a:pt x="2943651" y="361392"/>
              </a:moveTo>
              <a:arcTo wR="1846405" hR="1846405" stAng="18387598" swAng="1633043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5C373-B68C-4A01-AB23-5A8ABCE0CC84}">
      <dsp:nvSpPr>
        <dsp:cNvPr id="0" name=""/>
        <dsp:cNvSpPr/>
      </dsp:nvSpPr>
      <dsp:spPr>
        <a:xfrm>
          <a:off x="4741835" y="1848616"/>
          <a:ext cx="1720021" cy="11180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Do</a:t>
          </a:r>
          <a:endParaRPr lang="en-US" sz="3300" kern="1200" dirty="0"/>
        </a:p>
      </dsp:txBody>
      <dsp:txXfrm>
        <a:off x="4796412" y="1903193"/>
        <a:ext cx="1610867" cy="1008859"/>
      </dsp:txXfrm>
    </dsp:sp>
    <dsp:sp modelId="{8B6CF885-F23F-4869-AC5A-45187FD49890}">
      <dsp:nvSpPr>
        <dsp:cNvPr id="0" name=""/>
        <dsp:cNvSpPr/>
      </dsp:nvSpPr>
      <dsp:spPr>
        <a:xfrm>
          <a:off x="1909035" y="561218"/>
          <a:ext cx="3692810" cy="3692810"/>
        </a:xfrm>
        <a:custGeom>
          <a:avLst/>
          <a:gdLst/>
          <a:ahLst/>
          <a:cxnLst/>
          <a:rect l="0" t="0" r="0" b="0"/>
          <a:pathLst>
            <a:path>
              <a:moveTo>
                <a:pt x="3501358" y="2665148"/>
              </a:moveTo>
              <a:arcTo wR="1846405" hR="1846405" stAng="1579359" swAng="1633043"/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B86B6-A65B-4C15-B5F1-B3130EFEB1BC}">
      <dsp:nvSpPr>
        <dsp:cNvPr id="0" name=""/>
        <dsp:cNvSpPr/>
      </dsp:nvSpPr>
      <dsp:spPr>
        <a:xfrm>
          <a:off x="2895429" y="3695021"/>
          <a:ext cx="1720021" cy="11180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Check</a:t>
          </a:r>
          <a:endParaRPr lang="en-US" sz="3300" kern="1200" dirty="0"/>
        </a:p>
      </dsp:txBody>
      <dsp:txXfrm>
        <a:off x="2950006" y="3749598"/>
        <a:ext cx="1610867" cy="1008859"/>
      </dsp:txXfrm>
    </dsp:sp>
    <dsp:sp modelId="{BF70686D-0599-4B27-A827-F863FD60735A}">
      <dsp:nvSpPr>
        <dsp:cNvPr id="0" name=""/>
        <dsp:cNvSpPr/>
      </dsp:nvSpPr>
      <dsp:spPr>
        <a:xfrm>
          <a:off x="1909035" y="561218"/>
          <a:ext cx="3692810" cy="3692810"/>
        </a:xfrm>
        <a:custGeom>
          <a:avLst/>
          <a:gdLst/>
          <a:ahLst/>
          <a:cxnLst/>
          <a:rect l="0" t="0" r="0" b="0"/>
          <a:pathLst>
            <a:path>
              <a:moveTo>
                <a:pt x="749158" y="3331417"/>
              </a:moveTo>
              <a:arcTo wR="1846405" hR="1846405" stAng="7587598" swAng="1633043"/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EDA71-9BB2-40F9-B7AB-F571824C8353}">
      <dsp:nvSpPr>
        <dsp:cNvPr id="0" name=""/>
        <dsp:cNvSpPr/>
      </dsp:nvSpPr>
      <dsp:spPr>
        <a:xfrm>
          <a:off x="1049024" y="1848616"/>
          <a:ext cx="1720021" cy="11180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Act</a:t>
          </a:r>
          <a:endParaRPr lang="en-US" sz="3300" kern="1200" dirty="0"/>
        </a:p>
      </dsp:txBody>
      <dsp:txXfrm>
        <a:off x="1103601" y="1903193"/>
        <a:ext cx="1610867" cy="1008859"/>
      </dsp:txXfrm>
    </dsp:sp>
    <dsp:sp modelId="{9B0B8CFB-CB6C-47BC-8EE8-D961A53E6314}">
      <dsp:nvSpPr>
        <dsp:cNvPr id="0" name=""/>
        <dsp:cNvSpPr/>
      </dsp:nvSpPr>
      <dsp:spPr>
        <a:xfrm>
          <a:off x="1909035" y="561218"/>
          <a:ext cx="3692810" cy="3692810"/>
        </a:xfrm>
        <a:custGeom>
          <a:avLst/>
          <a:gdLst/>
          <a:ahLst/>
          <a:cxnLst/>
          <a:rect l="0" t="0" r="0" b="0"/>
          <a:pathLst>
            <a:path>
              <a:moveTo>
                <a:pt x="191451" y="1027662"/>
              </a:moveTo>
              <a:arcTo wR="1846405" hR="1846405" stAng="12379359" swAng="1633043"/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62113-A8DC-43F7-9F87-C7989237F102}">
      <dsp:nvSpPr>
        <dsp:cNvPr id="0" name=""/>
        <dsp:cNvSpPr/>
      </dsp:nvSpPr>
      <dsp:spPr>
        <a:xfrm>
          <a:off x="3120464" y="0"/>
          <a:ext cx="2279582" cy="2279582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Eras Demi ITC" panose="020B0805030504020804" pitchFamily="34" charset="0"/>
            </a:rPr>
            <a:t>Availability</a:t>
          </a:r>
          <a:endParaRPr lang="en-US" sz="1600" kern="1200" dirty="0">
            <a:latin typeface="Eras Demi ITC" panose="020B0805030504020804" pitchFamily="34" charset="0"/>
          </a:endParaRPr>
        </a:p>
      </dsp:txBody>
      <dsp:txXfrm>
        <a:off x="3690360" y="1139791"/>
        <a:ext cx="1139791" cy="1139791"/>
      </dsp:txXfrm>
    </dsp:sp>
    <dsp:sp modelId="{283471AB-0443-4262-8719-1E9654B018AF}">
      <dsp:nvSpPr>
        <dsp:cNvPr id="0" name=""/>
        <dsp:cNvSpPr/>
      </dsp:nvSpPr>
      <dsp:spPr>
        <a:xfrm>
          <a:off x="1980673" y="2279582"/>
          <a:ext cx="2279582" cy="2279582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Eras Demi ITC" panose="020B0805030504020804" pitchFamily="34" charset="0"/>
            </a:rPr>
            <a:t>Confidentiality</a:t>
          </a:r>
          <a:endParaRPr lang="en-US" sz="1200" kern="1200" dirty="0">
            <a:latin typeface="Eras Demi ITC" panose="020B0805030504020804" pitchFamily="34" charset="0"/>
          </a:endParaRPr>
        </a:p>
      </dsp:txBody>
      <dsp:txXfrm>
        <a:off x="2550569" y="3419373"/>
        <a:ext cx="1139791" cy="1139791"/>
      </dsp:txXfrm>
    </dsp:sp>
    <dsp:sp modelId="{CFE52073-417B-4564-82F8-0225B7382EBC}">
      <dsp:nvSpPr>
        <dsp:cNvPr id="0" name=""/>
        <dsp:cNvSpPr/>
      </dsp:nvSpPr>
      <dsp:spPr>
        <a:xfrm rot="10800000">
          <a:off x="3120464" y="2279582"/>
          <a:ext cx="2279582" cy="2279582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Eras Demi ITC" panose="020B0805030504020804" pitchFamily="34" charset="0"/>
            </a:rPr>
            <a:t>Security</a:t>
          </a:r>
          <a:endParaRPr lang="en-US" sz="2000" kern="1200" dirty="0">
            <a:latin typeface="Eras Demi ITC" panose="020B0805030504020804" pitchFamily="34" charset="0"/>
          </a:endParaRPr>
        </a:p>
      </dsp:txBody>
      <dsp:txXfrm rot="10800000">
        <a:off x="3690359" y="2279582"/>
        <a:ext cx="1139791" cy="1139791"/>
      </dsp:txXfrm>
    </dsp:sp>
    <dsp:sp modelId="{FB7ED9B9-E37B-4E47-8019-6F36F4AD0424}">
      <dsp:nvSpPr>
        <dsp:cNvPr id="0" name=""/>
        <dsp:cNvSpPr/>
      </dsp:nvSpPr>
      <dsp:spPr>
        <a:xfrm>
          <a:off x="4260256" y="2279582"/>
          <a:ext cx="2279582" cy="2279582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Eras Demi ITC" panose="020B0805030504020804" pitchFamily="34" charset="0"/>
            </a:rPr>
            <a:t>Integrity</a:t>
          </a:r>
          <a:endParaRPr lang="en-US" sz="2000" kern="1200" dirty="0">
            <a:latin typeface="Eras Demi ITC" panose="020B0805030504020804" pitchFamily="34" charset="0"/>
          </a:endParaRPr>
        </a:p>
      </dsp:txBody>
      <dsp:txXfrm>
        <a:off x="4830152" y="3419373"/>
        <a:ext cx="1139791" cy="1139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149A5-C970-4C2E-B414-36D9650C2E38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EBA04-FE09-4FDA-9E52-B7DD1413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7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Computer Security Institute &gt;&gt; external attack </a:t>
            </a:r>
            <a:r>
              <a:rPr lang="en-US" dirty="0" err="1" smtClean="0"/>
              <a:t>avg</a:t>
            </a:r>
            <a:r>
              <a:rPr lang="en-US" dirty="0" smtClean="0"/>
              <a:t>: 57000$   &amp;&amp; internal</a:t>
            </a:r>
            <a:r>
              <a:rPr lang="en-US" baseline="0" dirty="0" smtClean="0"/>
              <a:t> Attack </a:t>
            </a:r>
            <a:r>
              <a:rPr lang="en-US" baseline="0" dirty="0" err="1" smtClean="0"/>
              <a:t>avg</a:t>
            </a:r>
            <a:r>
              <a:rPr lang="en-US" baseline="0" dirty="0" smtClean="0"/>
              <a:t>: 2700000</a:t>
            </a:r>
            <a:r>
              <a:rPr lang="fa-IR" baseline="0" dirty="0" smtClean="0"/>
              <a:t>   </a:t>
            </a:r>
            <a:r>
              <a:rPr lang="en-US" baseline="0" dirty="0" smtClean="0"/>
              <a:t>   47</a:t>
            </a:r>
            <a:r>
              <a:rPr lang="fa-IR" baseline="0" dirty="0" smtClean="0"/>
              <a:t>برابر</a:t>
            </a:r>
            <a:endParaRPr lang="en-US" baseline="0" dirty="0" smtClean="0"/>
          </a:p>
          <a:p>
            <a:pPr algn="r" rtl="1"/>
            <a:r>
              <a:rPr lang="fa-IR" baseline="0" dirty="0" smtClean="0"/>
              <a:t>تکنولوژی 25% امنیت اطلاعات است. کاربر نهایی ضعیف ترین حلقه امنیت</a:t>
            </a:r>
          </a:p>
          <a:p>
            <a:pPr algn="r" rtl="1"/>
            <a:r>
              <a:rPr lang="fa-IR" dirty="0" smtClean="0"/>
              <a:t>شرکت </a:t>
            </a:r>
            <a:r>
              <a:rPr lang="en-US" dirty="0" smtClean="0"/>
              <a:t>Meltdown</a:t>
            </a:r>
            <a:endParaRPr lang="fa-IR" dirty="0" smtClean="0"/>
          </a:p>
          <a:p>
            <a:pPr algn="r" rtl="1"/>
            <a:r>
              <a:rPr lang="fa-IR" dirty="0" smtClean="0"/>
              <a:t>هیچ</a:t>
            </a:r>
            <a:r>
              <a:rPr lang="fa-IR" baseline="0" dirty="0" smtClean="0"/>
              <a:t> کس حتی مدیر، </a:t>
            </a:r>
            <a:r>
              <a:rPr lang="en-US" baseline="0" dirty="0" smtClean="0"/>
              <a:t>Encrypt</a:t>
            </a:r>
            <a:r>
              <a:rPr lang="fa-IR" baseline="0" dirty="0" smtClean="0"/>
              <a:t> نگهداری شود ( حریم شخصی )</a:t>
            </a:r>
          </a:p>
          <a:p>
            <a:pPr algn="r" rtl="1"/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رمزگذاري همچنين مي تواند جامعيت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(Integrity ) 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تصديق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(Authentication ) 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عدم انكار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(nonrepudiation ) 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داده ها را نيز پشتيباني كند</a:t>
            </a:r>
            <a:endParaRPr lang="fa-IR" baseline="0" dirty="0" smtClean="0"/>
          </a:p>
          <a:p>
            <a:pPr algn="r" rtl="1"/>
            <a:r>
              <a:rPr lang="fa-IR" dirty="0" smtClean="0"/>
              <a:t>بله:</a:t>
            </a:r>
            <a:r>
              <a:rPr lang="fa-IR" baseline="0" dirty="0" smtClean="0"/>
              <a:t> </a:t>
            </a:r>
            <a:r>
              <a:rPr lang="en-US" baseline="0" dirty="0" smtClean="0"/>
              <a:t>sniffing</a:t>
            </a:r>
            <a:r>
              <a:rPr lang="fa-IR" baseline="0" dirty="0" smtClean="0"/>
              <a:t> همه جا خطر دارد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EBA04-FE09-4FDA-9E52-B7DD14134D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45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اطلاعات</a:t>
            </a:r>
            <a:r>
              <a:rPr lang="fa-IR" baseline="0" dirty="0" smtClean="0"/>
              <a:t> سرنوشت تجارت را تامین می کند</a:t>
            </a:r>
          </a:p>
          <a:p>
            <a:pPr algn="r" rtl="1"/>
            <a:r>
              <a:rPr lang="fa-IR" baseline="0" dirty="0" smtClean="0"/>
              <a:t>فرمول دارو یا ماده شیمیایی</a:t>
            </a:r>
          </a:p>
          <a:p>
            <a:pPr algn="r" rtl="1"/>
            <a:r>
              <a:rPr lang="fa-IR" baseline="0" dirty="0" smtClean="0"/>
              <a:t>نقشه های تاسیساتی</a:t>
            </a:r>
          </a:p>
          <a:p>
            <a:pPr algn="r" rtl="1"/>
            <a:r>
              <a:rPr lang="fa-IR" baseline="0" dirty="0" smtClean="0"/>
              <a:t>اسناد مربوط به سرورها و توپولوژی شبکه</a:t>
            </a:r>
          </a:p>
          <a:p>
            <a:pPr algn="r" rtl="1"/>
            <a:r>
              <a:rPr lang="fa-IR" baseline="0" dirty="0" smtClean="0"/>
              <a:t>اطلاعات کارمندان ( شورون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EBA04-FE09-4FDA-9E52-B7DD14134D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32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6C59E-D6F7-4E45-993D-8BE7F6517321}" type="slidenum">
              <a:rPr lang="ar-SA"/>
              <a:pPr/>
              <a:t>19</a:t>
            </a:fld>
            <a:endParaRPr lang="en-US"/>
          </a:p>
        </p:txBody>
      </p:sp>
      <p:sp>
        <p:nvSpPr>
          <p:cNvPr id="284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46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Computer Security Institute &gt;&gt; external attack </a:t>
            </a:r>
            <a:r>
              <a:rPr lang="en-US" dirty="0" err="1" smtClean="0"/>
              <a:t>avg</a:t>
            </a:r>
            <a:r>
              <a:rPr lang="en-US" dirty="0" smtClean="0"/>
              <a:t>: 57000$   &amp;&amp; internal</a:t>
            </a:r>
            <a:r>
              <a:rPr lang="en-US" baseline="0" dirty="0" smtClean="0"/>
              <a:t> Attack </a:t>
            </a:r>
            <a:r>
              <a:rPr lang="en-US" baseline="0" dirty="0" err="1" smtClean="0"/>
              <a:t>avg</a:t>
            </a:r>
            <a:r>
              <a:rPr lang="en-US" baseline="0" dirty="0" smtClean="0"/>
              <a:t>: 2700000</a:t>
            </a:r>
            <a:r>
              <a:rPr lang="fa-IR" baseline="0" dirty="0" smtClean="0"/>
              <a:t>   </a:t>
            </a:r>
            <a:r>
              <a:rPr lang="en-US" baseline="0" dirty="0" smtClean="0"/>
              <a:t>   47</a:t>
            </a:r>
            <a:r>
              <a:rPr lang="fa-IR" baseline="0" dirty="0" smtClean="0"/>
              <a:t>برابر</a:t>
            </a:r>
            <a:endParaRPr lang="en-US" baseline="0" dirty="0" smtClean="0"/>
          </a:p>
          <a:p>
            <a:pPr algn="r" rtl="1"/>
            <a:r>
              <a:rPr lang="fa-IR" baseline="0" dirty="0" smtClean="0"/>
              <a:t>تکنولوژی 25% امنیت اطلاعات است. کاربر نهایی ضعیف ترین حلقه امنیت</a:t>
            </a:r>
          </a:p>
          <a:p>
            <a:pPr algn="r" rtl="1"/>
            <a:r>
              <a:rPr lang="fa-IR" dirty="0" smtClean="0"/>
              <a:t>شرکت </a:t>
            </a:r>
            <a:r>
              <a:rPr lang="en-US" dirty="0" smtClean="0"/>
              <a:t>Meltdown</a:t>
            </a:r>
            <a:endParaRPr lang="fa-IR" dirty="0" smtClean="0"/>
          </a:p>
          <a:p>
            <a:pPr algn="r" rtl="1"/>
            <a:r>
              <a:rPr lang="fa-IR" dirty="0" smtClean="0"/>
              <a:t>هیچ</a:t>
            </a:r>
            <a:r>
              <a:rPr lang="fa-IR" baseline="0" dirty="0" smtClean="0"/>
              <a:t> کس حتی مدیر، </a:t>
            </a:r>
            <a:r>
              <a:rPr lang="en-US" baseline="0" dirty="0" smtClean="0"/>
              <a:t>Encrypt</a:t>
            </a:r>
            <a:r>
              <a:rPr lang="fa-IR" baseline="0" dirty="0" smtClean="0"/>
              <a:t> نگهداری شود ( حریم شخصی )</a:t>
            </a:r>
          </a:p>
          <a:p>
            <a:pPr algn="r" rtl="1"/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رمزگذاري همچنين مي تواند جامعيت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(Integrity ) 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تصديق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(Authentication ) 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عدم انكار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(nonrepudiation ) 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داده ها را نيز پشتيباني كند</a:t>
            </a:r>
            <a:endParaRPr lang="fa-IR" baseline="0" dirty="0" smtClean="0"/>
          </a:p>
          <a:p>
            <a:pPr algn="r" rtl="1"/>
            <a:r>
              <a:rPr lang="fa-IR" dirty="0" smtClean="0"/>
              <a:t>بله:</a:t>
            </a:r>
            <a:r>
              <a:rPr lang="fa-IR" baseline="0" dirty="0" smtClean="0"/>
              <a:t> </a:t>
            </a:r>
            <a:r>
              <a:rPr lang="en-US" baseline="0" dirty="0" smtClean="0"/>
              <a:t>sniffing</a:t>
            </a:r>
            <a:r>
              <a:rPr lang="fa-IR" baseline="0" dirty="0" smtClean="0"/>
              <a:t> همه جا خطر دارد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EBA04-FE09-4FDA-9E52-B7DD14134D1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4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شرکت شورون</a:t>
            </a:r>
            <a:r>
              <a:rPr lang="fa-IR" baseline="0" dirty="0" smtClean="0"/>
              <a:t> 5 شرکت نفت و گاز امریکا</a:t>
            </a:r>
          </a:p>
          <a:p>
            <a:r>
              <a:rPr lang="fa-IR" baseline="0" dirty="0" smtClean="0"/>
              <a:t>70% اطلاعات کاربران توسط یاهو مایکروسافت و گوگل افشا شده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EBA04-FE09-4FDA-9E52-B7DD14134D1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9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7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4506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17649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8363" y="3765449"/>
            <a:ext cx="7262710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 smtClean="0"/>
              <a:t>“</a:t>
            </a:r>
            <a:endParaRPr lang="en-US" sz="12196" dirty="0"/>
          </a:p>
        </p:txBody>
      </p:sp>
      <p:sp>
        <p:nvSpPr>
          <p:cNvPr id="13" name="TextBox 12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 smtClean="0"/>
              <a:t>”</a:t>
            </a:r>
            <a:endParaRPr lang="en-US" sz="12196" dirty="0"/>
          </a:p>
        </p:txBody>
      </p:sp>
    </p:spTree>
    <p:extLst>
      <p:ext uri="{BB962C8B-B14F-4D97-AF65-F5344CB8AC3E}">
        <p14:creationId xmlns:p14="http://schemas.microsoft.com/office/powerpoint/2010/main" val="3772519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8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3163026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391" y="4953001"/>
            <a:ext cx="7997232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799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1602" y="331651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 smtClean="0"/>
              <a:t>”</a:t>
            </a:r>
            <a:endParaRPr lang="en-US" sz="12196" dirty="0"/>
          </a:p>
        </p:txBody>
      </p:sp>
      <p:sp>
        <p:nvSpPr>
          <p:cNvPr id="14" name="TextBox 13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 smtClean="0"/>
              <a:t>“</a:t>
            </a:r>
            <a:endParaRPr lang="en-US" sz="12196" dirty="0"/>
          </a:p>
        </p:txBody>
      </p:sp>
    </p:spTree>
    <p:extLst>
      <p:ext uri="{BB962C8B-B14F-4D97-AF65-F5344CB8AC3E}">
        <p14:creationId xmlns:p14="http://schemas.microsoft.com/office/powerpoint/2010/main" val="2134013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653" y="3848611"/>
            <a:ext cx="8823361" cy="588517"/>
          </a:xfrm>
        </p:spPr>
        <p:txBody>
          <a:bodyPr anchor="b">
            <a:normAutofit/>
          </a:bodyPr>
          <a:lstStyle>
            <a:lvl1pPr marL="0" indent="0" algn="l" defTabSz="457063" rtl="0" eaLnBrk="1" latinLnBrk="0" hangingPunct="1">
              <a:buNone/>
              <a:defRPr lang="en-US" sz="3599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3895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00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42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60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8058" y="1447799"/>
            <a:ext cx="1413565" cy="4413251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653" y="1447799"/>
            <a:ext cx="6774865" cy="4413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8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5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0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0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3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3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4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5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3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53948" y="2667000"/>
            <a:ext cx="4189909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5" name="Oval 14"/>
          <p:cNvSpPr/>
          <p:nvPr/>
        </p:nvSpPr>
        <p:spPr>
          <a:xfrm>
            <a:off x="-839569" y="2895600"/>
            <a:ext cx="2361585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7" name="Oval 16"/>
          <p:cNvSpPr/>
          <p:nvPr/>
        </p:nvSpPr>
        <p:spPr>
          <a:xfrm>
            <a:off x="7997329" y="-457200"/>
            <a:ext cx="1599783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8" name="Oval 17"/>
          <p:cNvSpPr/>
          <p:nvPr/>
        </p:nvSpPr>
        <p:spPr>
          <a:xfrm>
            <a:off x="8606770" y="6096000"/>
            <a:ext cx="990342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5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</p:sldLayoutIdLst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SO/IEC_27006" TargetMode="External"/><Relationship Id="rId13" Type="http://schemas.openxmlformats.org/officeDocument/2006/relationships/hyperlink" Target="http://en.wikipedia.org/w/index.php?title=ISO/IEC_27035&amp;action=edit&amp;redlink=1" TargetMode="External"/><Relationship Id="rId3" Type="http://schemas.openxmlformats.org/officeDocument/2006/relationships/hyperlink" Target="http://en.wikipedia.org/wiki/ISO/IEC_27001" TargetMode="External"/><Relationship Id="rId7" Type="http://schemas.openxmlformats.org/officeDocument/2006/relationships/hyperlink" Target="http://en.wikipedia.org/wiki/ISO/IEC_27005" TargetMode="External"/><Relationship Id="rId12" Type="http://schemas.openxmlformats.org/officeDocument/2006/relationships/hyperlink" Target="http://en.wikipedia.org/w/index.php?title=ISO/IEC_27033&amp;action=edit&amp;redlink=1" TargetMode="External"/><Relationship Id="rId2" Type="http://schemas.openxmlformats.org/officeDocument/2006/relationships/hyperlink" Target="http://en.wikipedia.org/wiki/ISO/IEC_2700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ISO/IEC_27004" TargetMode="External"/><Relationship Id="rId11" Type="http://schemas.openxmlformats.org/officeDocument/2006/relationships/hyperlink" Target="http://en.wikipedia.org/w/index.php?title=ISO/IEC_27031&amp;action=edit&amp;redlink=1" TargetMode="External"/><Relationship Id="rId5" Type="http://schemas.openxmlformats.org/officeDocument/2006/relationships/hyperlink" Target="http://en.wikipedia.org/wiki/ISO/IEC_27003" TargetMode="External"/><Relationship Id="rId10" Type="http://schemas.openxmlformats.org/officeDocument/2006/relationships/hyperlink" Target="http://en.wikipedia.org/w/index.php?title=ISO/IEC_27011&amp;action=edit&amp;redlink=1" TargetMode="External"/><Relationship Id="rId4" Type="http://schemas.openxmlformats.org/officeDocument/2006/relationships/hyperlink" Target="http://en.wikipedia.org/wiki/ISO/IEC_27002" TargetMode="External"/><Relationship Id="rId9" Type="http://schemas.openxmlformats.org/officeDocument/2006/relationships/hyperlink" Target="http://en.wikipedia.org/w/index.php?title=ISO/IEC_27010&amp;action=edit&amp;redlink=1" TargetMode="External"/><Relationship Id="rId14" Type="http://schemas.openxmlformats.org/officeDocument/2006/relationships/hyperlink" Target="http://en.wikipedia.org/wiki/ISO_2779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296" y="857746"/>
            <a:ext cx="10721529" cy="6000254"/>
          </a:xfrm>
        </p:spPr>
        <p:txBody>
          <a:bodyPr/>
          <a:lstStyle/>
          <a:p>
            <a:r>
              <a:rPr lang="en-US" sz="49600" dirty="0" smtClean="0">
                <a:latin typeface="Besmellah 1" pitchFamily="2" charset="0"/>
              </a:rPr>
              <a:t>r</a:t>
            </a:r>
            <a:endParaRPr lang="en-US" sz="49600" dirty="0">
              <a:latin typeface="Besmellah 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838" y="1009291"/>
            <a:ext cx="10183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7200" dirty="0" smtClean="0">
                <a:cs typeface="B Farnaz" panose="00000400000000000000" pitchFamily="2" charset="-78"/>
              </a:rPr>
              <a:t>استانداردهای امنیت اطلاعات</a:t>
            </a:r>
            <a:endParaRPr lang="en-US" sz="7200" dirty="0">
              <a:cs typeface="B Farnaz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7362" y="2716040"/>
            <a:ext cx="101760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1995"/>
            </a:pPr>
            <a:r>
              <a:rPr lang="en-US" sz="3600" dirty="0" smtClean="0"/>
              <a:t> 	BS7799</a:t>
            </a:r>
          </a:p>
          <a:p>
            <a:pPr marL="342900" indent="-342900">
              <a:buAutoNum type="arabicPlain" startAt="1998"/>
            </a:pPr>
            <a:r>
              <a:rPr lang="en-US" sz="3600" dirty="0" smtClean="0"/>
              <a:t> 	ISO/IEC 17799</a:t>
            </a:r>
          </a:p>
          <a:p>
            <a:pPr marL="342900" indent="-342900">
              <a:buAutoNum type="arabicPlain" startAt="1999"/>
            </a:pPr>
            <a:r>
              <a:rPr lang="en-US" sz="3600" dirty="0" smtClean="0"/>
              <a:t> 	BS7799-2</a:t>
            </a:r>
          </a:p>
          <a:p>
            <a:pPr marL="342900" indent="-342900">
              <a:buAutoNum type="arabicPlain" startAt="2002"/>
            </a:pPr>
            <a:r>
              <a:rPr lang="en-US" sz="3600" dirty="0" smtClean="0"/>
              <a:t> 	ISO/IEC 27000</a:t>
            </a:r>
          </a:p>
          <a:p>
            <a:pPr marL="342900" indent="-342900">
              <a:buAutoNum type="arabicPlain" startAt="2002"/>
            </a:pPr>
            <a:endParaRPr lang="en-US" sz="3600" dirty="0" smtClean="0"/>
          </a:p>
          <a:p>
            <a:pPr marL="342900" indent="-342900">
              <a:buAutoNum type="arabicPlain" startAt="2002"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41276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838" y="1009291"/>
            <a:ext cx="10183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7200" dirty="0" smtClean="0">
                <a:cs typeface="B Farnaz" panose="00000400000000000000" pitchFamily="2" charset="-78"/>
              </a:rPr>
              <a:t>استانداردهای امنیت اطلاعات</a:t>
            </a:r>
            <a:endParaRPr lang="en-US" sz="7200" dirty="0">
              <a:cs typeface="B Farnaz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534" y="2209620"/>
            <a:ext cx="1125345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2" tooltip="ISO/IEC 27000"/>
              </a:rPr>
              <a:t>ISO/IEC 27000</a:t>
            </a:r>
            <a:r>
              <a:rPr lang="en-US" sz="1600" dirty="0"/>
              <a:t> — Information security management systems — Overview and </a:t>
            </a:r>
            <a:r>
              <a:rPr lang="en-US" sz="1600" dirty="0" smtClean="0"/>
              <a:t>vocabulary</a:t>
            </a:r>
            <a:endParaRPr lang="en-US" sz="1600" dirty="0"/>
          </a:p>
          <a:p>
            <a:r>
              <a:rPr lang="en-US" sz="1600" dirty="0">
                <a:hlinkClick r:id="rId3" tooltip="ISO/IEC 27001"/>
              </a:rPr>
              <a:t>ISO/IEC 27001</a:t>
            </a:r>
            <a:r>
              <a:rPr lang="en-US" sz="1600" dirty="0"/>
              <a:t> — Information security management systems — Requirements</a:t>
            </a:r>
          </a:p>
          <a:p>
            <a:r>
              <a:rPr lang="en-US" sz="1600" dirty="0">
                <a:hlinkClick r:id="rId4" tooltip="ISO/IEC 27002"/>
              </a:rPr>
              <a:t>ISO/IEC 27002</a:t>
            </a:r>
            <a:r>
              <a:rPr lang="en-US" sz="1600" dirty="0"/>
              <a:t> — Code of practice for information security management</a:t>
            </a:r>
          </a:p>
          <a:p>
            <a:r>
              <a:rPr lang="en-US" sz="1600" dirty="0">
                <a:hlinkClick r:id="rId5" tooltip="ISO/IEC 27003"/>
              </a:rPr>
              <a:t>ISO/IEC 27003</a:t>
            </a:r>
            <a:r>
              <a:rPr lang="en-US" sz="1600" dirty="0"/>
              <a:t> — Information security management system implementation guidance</a:t>
            </a:r>
          </a:p>
          <a:p>
            <a:r>
              <a:rPr lang="en-US" sz="1600" dirty="0">
                <a:hlinkClick r:id="rId6" tooltip="ISO/IEC 27004"/>
              </a:rPr>
              <a:t>ISO/IEC 27004</a:t>
            </a:r>
            <a:r>
              <a:rPr lang="en-US" sz="1600" dirty="0"/>
              <a:t> — Information security management — Measurement</a:t>
            </a:r>
          </a:p>
          <a:p>
            <a:r>
              <a:rPr lang="en-US" sz="1600" dirty="0">
                <a:hlinkClick r:id="rId7" tooltip="ISO/IEC 27005"/>
              </a:rPr>
              <a:t>ISO/IEC 27005</a:t>
            </a:r>
            <a:r>
              <a:rPr lang="en-US" sz="1600" dirty="0"/>
              <a:t> — Information security risk management</a:t>
            </a:r>
          </a:p>
          <a:p>
            <a:r>
              <a:rPr lang="en-US" sz="1600" dirty="0">
                <a:hlinkClick r:id="rId8" tooltip="ISO/IEC 27006"/>
              </a:rPr>
              <a:t>ISO/IEC 27006</a:t>
            </a:r>
            <a:r>
              <a:rPr lang="en-US" sz="1600" dirty="0"/>
              <a:t> — </a:t>
            </a:r>
            <a:r>
              <a:rPr lang="en-US" sz="1400" dirty="0"/>
              <a:t>Requirements for bodies providing audit and certification of information security management systems</a:t>
            </a:r>
          </a:p>
          <a:p>
            <a:r>
              <a:rPr lang="en-US" sz="1600" dirty="0">
                <a:hlinkClick r:id="rId9" tooltip="ISO/IEC 27010 (page does not exist)"/>
              </a:rPr>
              <a:t>ISO/IEC 27010</a:t>
            </a:r>
            <a:r>
              <a:rPr lang="en-US" sz="1600" dirty="0"/>
              <a:t> — </a:t>
            </a:r>
            <a:r>
              <a:rPr lang="en-US" sz="1400" dirty="0"/>
              <a:t>Information technology -- Security techniques -- Information security management for inter-sector and inter-organizational communications</a:t>
            </a:r>
          </a:p>
          <a:p>
            <a:r>
              <a:rPr lang="en-US" sz="1600" dirty="0">
                <a:hlinkClick r:id="rId10" tooltip="ISO/IEC 27011 (page does not exist)"/>
              </a:rPr>
              <a:t>ISO/IEC 27011</a:t>
            </a:r>
            <a:r>
              <a:rPr lang="en-US" sz="1600" dirty="0"/>
              <a:t> — </a:t>
            </a:r>
            <a:r>
              <a:rPr lang="en-US" sz="1400" dirty="0"/>
              <a:t>Information security management guidelines for telecommunications organizations based on ISO/IEC 27002</a:t>
            </a:r>
          </a:p>
          <a:p>
            <a:r>
              <a:rPr lang="en-US" sz="1600" dirty="0">
                <a:hlinkClick r:id="rId11" tooltip="ISO/IEC 27031 (page does not exist)"/>
              </a:rPr>
              <a:t>ISO/IEC 27031</a:t>
            </a:r>
            <a:r>
              <a:rPr lang="en-US" sz="1600" dirty="0"/>
              <a:t> — Guidelines for information and communications technology readiness for business continuity</a:t>
            </a:r>
          </a:p>
          <a:p>
            <a:r>
              <a:rPr lang="en-US" sz="1600" dirty="0">
                <a:hlinkClick r:id="rId12" tooltip="ISO/IEC 27033 (page does not exist)"/>
              </a:rPr>
              <a:t>ISO/IEC 27033</a:t>
            </a:r>
            <a:r>
              <a:rPr lang="en-US" sz="1600" dirty="0"/>
              <a:t>-1 — Network security overview and concepts</a:t>
            </a:r>
          </a:p>
          <a:p>
            <a:r>
              <a:rPr lang="en-US" sz="1600" dirty="0">
                <a:hlinkClick r:id="rId13" tooltip="ISO/IEC 27035 (page does not exist)"/>
              </a:rPr>
              <a:t>ISO/IEC 27035</a:t>
            </a:r>
            <a:r>
              <a:rPr lang="en-US" sz="1600" dirty="0"/>
              <a:t> — Security incident management</a:t>
            </a:r>
          </a:p>
          <a:p>
            <a:r>
              <a:rPr lang="en-US" sz="1600" dirty="0">
                <a:hlinkClick r:id="rId14" tooltip="ISO 27799"/>
              </a:rPr>
              <a:t>ISO 27799</a:t>
            </a:r>
            <a:r>
              <a:rPr lang="en-US" sz="1600" dirty="0"/>
              <a:t> — Information security management in health using ISO/IEC 27002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28193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122052"/>
            <a:ext cx="10339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7200" dirty="0" smtClean="0">
                <a:cs typeface="B Farnaz" panose="00000400000000000000" pitchFamily="2" charset="-78"/>
              </a:rPr>
              <a:t>چرخه </a:t>
            </a:r>
            <a:r>
              <a:rPr lang="en-US" sz="7200" dirty="0" smtClean="0">
                <a:cs typeface="B Farnaz" panose="00000400000000000000" pitchFamily="2" charset="-78"/>
              </a:rPr>
              <a:t>PDCA</a:t>
            </a:r>
            <a:r>
              <a:rPr lang="fa-IR" sz="7200" dirty="0" smtClean="0">
                <a:cs typeface="B Farnaz" panose="00000400000000000000" pitchFamily="2" charset="-78"/>
              </a:rPr>
              <a:t> اساس کار </a:t>
            </a:r>
            <a:r>
              <a:rPr lang="en-US" sz="7200" dirty="0" smtClean="0">
                <a:cs typeface="B Farnaz" panose="00000400000000000000" pitchFamily="2" charset="-78"/>
              </a:rPr>
              <a:t>ISMS</a:t>
            </a:r>
            <a:endParaRPr lang="en-US" sz="7200" dirty="0">
              <a:cs typeface="B Farnaz" panose="00000400000000000000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53865429"/>
              </p:ext>
            </p:extLst>
          </p:nvPr>
        </p:nvGraphicFramePr>
        <p:xfrm>
          <a:off x="1886615" y="1648305"/>
          <a:ext cx="7510881" cy="4815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secureNET\Pictures\approach.gif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26" y="1846907"/>
            <a:ext cx="9959330" cy="3788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6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22052"/>
            <a:ext cx="10183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7200" dirty="0" smtClean="0">
                <a:cs typeface="B Farnaz" panose="00000400000000000000" pitchFamily="2" charset="-78"/>
              </a:rPr>
              <a:t>پیاده سازی </a:t>
            </a:r>
            <a:r>
              <a:rPr lang="en-US" sz="7200" dirty="0" smtClean="0">
                <a:cs typeface="B Farnaz" panose="00000400000000000000" pitchFamily="2" charset="-78"/>
              </a:rPr>
              <a:t>ISMS</a:t>
            </a:r>
            <a:endParaRPr lang="en-US" sz="7200" dirty="0">
              <a:cs typeface="B Farnaz" panose="00000400000000000000" pitchFamily="2" charset="-78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219200"/>
            <a:ext cx="7162800" cy="55530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33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604" y="728633"/>
            <a:ext cx="10183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7200" dirty="0" smtClean="0">
                <a:cs typeface="B Farnaz" panose="00000400000000000000" pitchFamily="2" charset="-78"/>
              </a:rPr>
              <a:t>مدیریت ریسک</a:t>
            </a:r>
            <a:endParaRPr lang="en-US" sz="7200" dirty="0">
              <a:cs typeface="B Farnaz" panose="00000400000000000000" pitchFamily="2" charset="-78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20908" y="6474689"/>
            <a:ext cx="2850333" cy="365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520908" y="3731489"/>
            <a:ext cx="0" cy="2743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78208" y="5331689"/>
            <a:ext cx="1257300" cy="1143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57250" indent="571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200150" indent="1714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543050" indent="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000250" indent="285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457450" indent="285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2914650" indent="285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371850" indent="285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fa-IR" b="0" dirty="0">
              <a:solidFill>
                <a:srgbClr val="003399"/>
              </a:solidFill>
              <a:cs typeface="Titr" pitchFamily="2" charset="-78"/>
            </a:endParaRPr>
          </a:p>
          <a:p>
            <a:r>
              <a:rPr lang="fa-IR" dirty="0">
                <a:solidFill>
                  <a:srgbClr val="003399"/>
                </a:solidFill>
                <a:cs typeface="Titr" pitchFamily="2" charset="-78"/>
              </a:rPr>
              <a:t>كا هش </a:t>
            </a:r>
            <a:endParaRPr lang="en-US" dirty="0">
              <a:solidFill>
                <a:srgbClr val="003399"/>
              </a:solidFill>
              <a:cs typeface="Titr" pitchFamily="2" charset="-78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20908" y="5331689"/>
            <a:ext cx="1257300" cy="114300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57250" indent="571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200150" indent="1714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543050" indent="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000250" indent="285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457450" indent="285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2914650" indent="285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371850" indent="285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fa-IR">
              <a:solidFill>
                <a:schemeClr val="bg1"/>
              </a:solidFill>
              <a:cs typeface="Titr" pitchFamily="2" charset="-78"/>
            </a:endParaRPr>
          </a:p>
          <a:p>
            <a:r>
              <a:rPr lang="fa-IR">
                <a:solidFill>
                  <a:schemeClr val="bg1"/>
                </a:solidFill>
                <a:cs typeface="Titr" pitchFamily="2" charset="-78"/>
              </a:rPr>
              <a:t>پذيرش </a:t>
            </a:r>
          </a:p>
          <a:p>
            <a:endParaRPr lang="en-US">
              <a:solidFill>
                <a:schemeClr val="bg1"/>
              </a:solidFill>
              <a:cs typeface="Titr" pitchFamily="2" charset="-78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778208" y="4188689"/>
            <a:ext cx="1257300" cy="1143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57250" indent="571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200150" indent="1714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543050" indent="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000250" indent="285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457450" indent="285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2914650" indent="285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371850" indent="285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fa-IR">
              <a:solidFill>
                <a:schemeClr val="bg1"/>
              </a:solidFill>
              <a:cs typeface="Titr" pitchFamily="2" charset="-78"/>
            </a:endParaRPr>
          </a:p>
          <a:p>
            <a:r>
              <a:rPr lang="fa-IR">
                <a:solidFill>
                  <a:schemeClr val="bg1"/>
                </a:solidFill>
                <a:cs typeface="Titr" pitchFamily="2" charset="-78"/>
              </a:rPr>
              <a:t>اجتناب </a:t>
            </a:r>
            <a:endParaRPr lang="en-US">
              <a:solidFill>
                <a:schemeClr val="bg1"/>
              </a:solidFill>
              <a:cs typeface="Titr" pitchFamily="2" charset="-78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20908" y="4188689"/>
            <a:ext cx="1257300" cy="1143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57250" indent="571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200150" indent="1714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543050" indent="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000250" indent="285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457450" indent="285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2914650" indent="285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371850" indent="285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fa-IR" b="0" dirty="0"/>
          </a:p>
          <a:p>
            <a:r>
              <a:rPr lang="fa-IR" b="0" dirty="0">
                <a:solidFill>
                  <a:schemeClr val="bg1"/>
                </a:solidFill>
                <a:cs typeface="Titr" pitchFamily="2" charset="-78"/>
              </a:rPr>
              <a:t>انتقال</a:t>
            </a:r>
            <a:r>
              <a:rPr lang="fa-IR" b="0" dirty="0">
                <a:cs typeface="Titr" pitchFamily="2" charset="-78"/>
              </a:rPr>
              <a:t> </a:t>
            </a:r>
            <a:endParaRPr lang="en-US" b="0" dirty="0">
              <a:cs typeface="Titr" pitchFamily="2" charset="-78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20908" y="4188689"/>
            <a:ext cx="2514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20908" y="5331689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20908" y="6474689"/>
            <a:ext cx="2514600" cy="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520908" y="4188689"/>
            <a:ext cx="0" cy="22860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1778208" y="4188689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3035508" y="4188689"/>
            <a:ext cx="0" cy="2286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0" y="3821478"/>
            <a:ext cx="615553" cy="66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 dirty="0">
                <a:solidFill>
                  <a:srgbClr val="FFFF66"/>
                </a:solidFill>
                <a:latin typeface="Times New Roman" panose="02020603050405020304" pitchFamily="18" charset="0"/>
                <a:cs typeface="B Roya" panose="00000400000000000000" pitchFamily="2" charset="-78"/>
              </a:rPr>
              <a:t>پيامد</a:t>
            </a:r>
            <a:endParaRPr lang="en-US" sz="2800" dirty="0">
              <a:solidFill>
                <a:srgbClr val="FFFF66"/>
              </a:solidFill>
              <a:latin typeface="Times New Roman" panose="02020603050405020304" pitchFamily="18" charset="0"/>
              <a:cs typeface="B Roya" panose="00000400000000000000" pitchFamily="2" charset="-78"/>
            </a:endParaRP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1999641" y="6429166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800" dirty="0">
                <a:solidFill>
                  <a:srgbClr val="FFFF66"/>
                </a:solidFill>
                <a:latin typeface="Times New Roman" panose="02020603050405020304" pitchFamily="18" charset="0"/>
                <a:cs typeface="B Roya" panose="00000400000000000000" pitchFamily="2" charset="-78"/>
              </a:rPr>
              <a:t>احتمال</a:t>
            </a:r>
            <a:r>
              <a:rPr lang="fa-IR" dirty="0">
                <a:solidFill>
                  <a:srgbClr val="FFFF66"/>
                </a:solidFill>
                <a:latin typeface="Times New Roman" panose="02020603050405020304" pitchFamily="18" charset="0"/>
                <a:cs typeface="B Roya" panose="00000400000000000000" pitchFamily="2" charset="-78"/>
              </a:rPr>
              <a:t> </a:t>
            </a:r>
            <a:endParaRPr lang="en-US" dirty="0">
              <a:solidFill>
                <a:srgbClr val="FFFF66"/>
              </a:solidFill>
              <a:latin typeface="Times New Roman" panose="02020603050405020304" pitchFamily="18" charset="0"/>
              <a:cs typeface="B Roya" panose="00000400000000000000" pitchFamily="2" charset="-78"/>
            </a:endParaRPr>
          </a:p>
        </p:txBody>
      </p:sp>
      <p:sp>
        <p:nvSpPr>
          <p:cNvPr id="20" name="AutoShape 27"/>
          <p:cNvSpPr>
            <a:spLocks noChangeArrowheads="1"/>
          </p:cNvSpPr>
          <p:nvPr/>
        </p:nvSpPr>
        <p:spPr bwMode="auto">
          <a:xfrm rot="5400000">
            <a:off x="901908" y="5179289"/>
            <a:ext cx="8382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28"/>
          <p:cNvSpPr>
            <a:spLocks noChangeArrowheads="1"/>
          </p:cNvSpPr>
          <p:nvPr/>
        </p:nvSpPr>
        <p:spPr bwMode="auto">
          <a:xfrm rot="7500000">
            <a:off x="1458327" y="5157858"/>
            <a:ext cx="931863" cy="3841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29"/>
          <p:cNvSpPr>
            <a:spLocks noChangeArrowheads="1"/>
          </p:cNvSpPr>
          <p:nvPr/>
        </p:nvSpPr>
        <p:spPr bwMode="auto">
          <a:xfrm rot="10800000">
            <a:off x="1663908" y="5941289"/>
            <a:ext cx="6096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" name="Group 5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184764"/>
              </p:ext>
            </p:extLst>
          </p:nvPr>
        </p:nvGraphicFramePr>
        <p:xfrm>
          <a:off x="3732946" y="1928962"/>
          <a:ext cx="7186188" cy="4419600"/>
        </p:xfrm>
        <a:graphic>
          <a:graphicData uri="http://schemas.openxmlformats.org/drawingml/2006/table">
            <a:tbl>
              <a:tblPr rtl="1">
                <a:tableStyleId>{775DCB02-9BB8-47FD-8907-85C794F793BA}</a:tableStyleId>
              </a:tblPr>
              <a:tblGrid>
                <a:gridCol w="1116276"/>
                <a:gridCol w="3485406"/>
                <a:gridCol w="504294"/>
                <a:gridCol w="630367"/>
                <a:gridCol w="567331"/>
                <a:gridCol w="882514"/>
              </a:tblGrid>
              <a:tr h="284574"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نام آسيب‌پذيری</a:t>
                      </a:r>
                      <a:endParaRPr kumimoji="0" lang="ar-S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نام تهديد</a:t>
                      </a:r>
                      <a:endParaRPr kumimoji="0" lang="ar-S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پيامد</a:t>
                      </a:r>
                      <a:endParaRPr kumimoji="0" lang="ar-S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احتمال</a:t>
                      </a:r>
                      <a:endParaRPr kumimoji="0" lang="ar-S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ريسک</a:t>
                      </a:r>
                      <a:endParaRPr kumimoji="0" lang="ar-S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آستانه پذيرش </a:t>
                      </a:r>
                      <a:endParaRPr kumimoji="0" lang="ar-S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</a:tr>
              <a:tr h="295957">
                <a:tc rowSpan="9"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ظرفيت سنجی نامناسب سخت افزارهای جديد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vert="vert270"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عدم پردازش درست داده‌ها </a:t>
                      </a: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M</a:t>
                      </a:r>
                      <a:endParaRPr kumimoji="0" lang="arn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M</a:t>
                      </a:r>
                      <a:endParaRPr kumimoji="0" lang="arn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45</a:t>
                      </a:r>
                      <a:endParaRPr kumimoji="0" lang="fa-I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30</a:t>
                      </a:r>
                      <a:endParaRPr kumimoji="0" lang="fa-I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</a:tr>
              <a:tr h="2959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نگهداری نامناسب داده‌ها</a:t>
                      </a: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H</a:t>
                      </a:r>
                      <a:endParaRPr kumimoji="0" lang="arn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H</a:t>
                      </a:r>
                      <a:endParaRPr kumimoji="0" lang="arn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66</a:t>
                      </a:r>
                      <a:endParaRPr kumimoji="0" lang="fa-I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30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</a:tr>
              <a:tr h="2959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آسيب‌رسيدن به شبکه</a:t>
                      </a: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H</a:t>
                      </a:r>
                      <a:endParaRPr kumimoji="0" lang="arn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H</a:t>
                      </a:r>
                      <a:endParaRPr kumimoji="0" lang="arn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78</a:t>
                      </a:r>
                      <a:endParaRPr kumimoji="0" lang="fa-I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30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</a:tr>
              <a:tr h="2959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ب</a:t>
                      </a:r>
                      <a:r>
                        <a:rPr kumimoji="0" lang="fa-I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ه </a:t>
                      </a:r>
                      <a:r>
                        <a:rPr kumimoji="0" lang="ar-S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خطرافتادن فرايند خريد تجهيزات سخت‌افزاری جديد </a:t>
                      </a: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H</a:t>
                      </a:r>
                      <a:endParaRPr kumimoji="0" lang="arn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H</a:t>
                      </a:r>
                      <a:endParaRPr kumimoji="0" lang="arn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65</a:t>
                      </a:r>
                      <a:endParaRPr kumimoji="0" lang="fa-I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30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</a:tr>
              <a:tr h="5236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بخطرافتادن انتخاب مناسب الزامات امنيتی برای سخت‌افزار جديد</a:t>
                      </a: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H</a:t>
                      </a:r>
                      <a:endParaRPr kumimoji="0" lang="arn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H</a:t>
                      </a:r>
                      <a:endParaRPr kumimoji="0" lang="arn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65</a:t>
                      </a:r>
                      <a:endParaRPr kumimoji="0" lang="fa-I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30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</a:tr>
              <a:tr h="2959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ناسازگاری سيستم جديد با زيرساخت سازمانی</a:t>
                      </a: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H</a:t>
                      </a:r>
                      <a:endParaRPr kumimoji="0" lang="arn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M</a:t>
                      </a:r>
                      <a:endParaRPr kumimoji="0" lang="arn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60</a:t>
                      </a:r>
                      <a:endParaRPr kumimoji="0" lang="fa-I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30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</a:tr>
              <a:tr h="5236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ناسازگاری نرم‌افزارهای موجود برروی سخت‌افزار جديد با زيرساخت سازمانی </a:t>
                      </a: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H</a:t>
                      </a:r>
                      <a:endParaRPr kumimoji="0" lang="arn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M</a:t>
                      </a:r>
                      <a:endParaRPr kumimoji="0" lang="arn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60</a:t>
                      </a:r>
                      <a:endParaRPr kumimoji="0" lang="fa-I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30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</a:tr>
              <a:tr h="2959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ارائه تائيديه‌های نامناسب از سوی مديريت </a:t>
                      </a: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M</a:t>
                      </a:r>
                      <a:endParaRPr kumimoji="0" lang="arn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M</a:t>
                      </a:r>
                      <a:endParaRPr kumimoji="0" lang="arn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45</a:t>
                      </a:r>
                      <a:endParaRPr kumimoji="0" lang="fa-I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30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</a:tr>
              <a:tr h="2959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فقدان تست سخت‌افزار</a:t>
                      </a: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M</a:t>
                      </a:r>
                      <a:endParaRPr kumimoji="0" lang="arn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H</a:t>
                      </a:r>
                      <a:endParaRPr kumimoji="0" lang="arn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400" u="none" strike="noStrike" cap="none" normalizeH="0" baseline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51</a:t>
                      </a:r>
                      <a:endParaRPr kumimoji="0" lang="fa-I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Zar" pitchFamily="2" charset="-78"/>
                        </a:defRPr>
                      </a:lvl9pPr>
                    </a:lstStyle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Roya" panose="00000400000000000000" pitchFamily="2" charset="-78"/>
                        </a:rPr>
                        <a:t>30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Roya" panose="00000400000000000000" pitchFamily="2" charset="-78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8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1009291"/>
            <a:ext cx="9023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7200" dirty="0" smtClean="0">
                <a:cs typeface="B Farnaz" panose="00000400000000000000" pitchFamily="2" charset="-78"/>
              </a:rPr>
              <a:t>اصول امنیت اطلاعات</a:t>
            </a:r>
            <a:endParaRPr lang="en-US" sz="7200" dirty="0">
              <a:cs typeface="B Farnaz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00772889"/>
              </p:ext>
            </p:extLst>
          </p:nvPr>
        </p:nvGraphicFramePr>
        <p:xfrm>
          <a:off x="-1802840" y="2009869"/>
          <a:ext cx="8520512" cy="4559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075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3678" y="-122392"/>
            <a:ext cx="10183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7200" dirty="0" smtClean="0">
                <a:cs typeface="B Farnaz" panose="00000400000000000000" pitchFamily="2" charset="-78"/>
              </a:rPr>
              <a:t>حوزه های 11 گانه</a:t>
            </a:r>
            <a:endParaRPr lang="en-US" sz="7200" dirty="0" smtClean="0">
              <a:cs typeface="B Farnaz" panose="00000400000000000000" pitchFamily="2" charset="-78"/>
            </a:endParaRPr>
          </a:p>
          <a:p>
            <a:pPr algn="r" rtl="1"/>
            <a:r>
              <a:rPr lang="fa-IR" sz="7200" dirty="0" smtClean="0">
                <a:cs typeface="B Farnaz" panose="00000400000000000000" pitchFamily="2" charset="-78"/>
              </a:rPr>
              <a:t> </a:t>
            </a:r>
            <a:r>
              <a:rPr lang="en-US" sz="7200" dirty="0" smtClean="0">
                <a:cs typeface="B Farnaz" panose="00000400000000000000" pitchFamily="2" charset="-78"/>
              </a:rPr>
              <a:t>ISO/IEC 27001</a:t>
            </a:r>
            <a:endParaRPr lang="en-US" sz="7200" dirty="0">
              <a:cs typeface="B Farnaz" panose="00000400000000000000" pitchFamily="2" charset="-78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66800" y="2347866"/>
            <a:ext cx="6781800" cy="4086225"/>
            <a:chOff x="432" y="1104"/>
            <a:chExt cx="4272" cy="2574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976" y="2496"/>
              <a:ext cx="384" cy="768"/>
            </a:xfrm>
            <a:prstGeom prst="line">
              <a:avLst/>
            </a:prstGeom>
            <a:noFill/>
            <a:ln w="57150">
              <a:solidFill>
                <a:srgbClr val="CE1A6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B Farnaz" panose="00000400000000000000" pitchFamily="2" charset="-78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2496" y="2496"/>
              <a:ext cx="374" cy="768"/>
            </a:xfrm>
            <a:prstGeom prst="line">
              <a:avLst/>
            </a:prstGeom>
            <a:noFill/>
            <a:ln w="57150">
              <a:solidFill>
                <a:srgbClr val="CE1A6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cs typeface="B Farnaz" panose="00000400000000000000" pitchFamily="2" charset="-78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2928" y="1344"/>
              <a:ext cx="3" cy="804"/>
            </a:xfrm>
            <a:prstGeom prst="line">
              <a:avLst/>
            </a:prstGeom>
            <a:noFill/>
            <a:ln w="57150">
              <a:solidFill>
                <a:srgbClr val="CE1A6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cs typeface="B Farnaz" panose="00000400000000000000" pitchFamily="2" charset="-78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400" y="1104"/>
              <a:ext cx="11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fa-IR" sz="2000">
                  <a:solidFill>
                    <a:schemeClr val="bg1"/>
                  </a:solidFill>
                  <a:latin typeface="Times New Roman" panose="02020603050405020304" pitchFamily="18" charset="0"/>
                  <a:cs typeface="B Farnaz" panose="00000400000000000000" pitchFamily="2" charset="-78"/>
                </a:rPr>
                <a:t>خط مشي امنيتي</a:t>
              </a:r>
              <a:endParaRPr lang="en-US" sz="2000">
                <a:solidFill>
                  <a:schemeClr val="bg1"/>
                </a:solidFill>
                <a:latin typeface="Times New Roman" panose="02020603050405020304" pitchFamily="18" charset="0"/>
                <a:cs typeface="B Farnaz" panose="00000400000000000000" pitchFamily="2" charset="-78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3168" y="1440"/>
              <a:ext cx="480" cy="576"/>
            </a:xfrm>
            <a:prstGeom prst="line">
              <a:avLst/>
            </a:prstGeom>
            <a:noFill/>
            <a:ln w="57150">
              <a:solidFill>
                <a:srgbClr val="CE1A6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B Farnaz" panose="00000400000000000000" pitchFamily="2" charset="-78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3253" y="1963"/>
              <a:ext cx="672" cy="192"/>
            </a:xfrm>
            <a:prstGeom prst="line">
              <a:avLst/>
            </a:prstGeom>
            <a:noFill/>
            <a:ln w="57150">
              <a:solidFill>
                <a:srgbClr val="CE1A6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B Farnaz" panose="00000400000000000000" pitchFamily="2" charset="-78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216" y="2352"/>
              <a:ext cx="864" cy="96"/>
            </a:xfrm>
            <a:prstGeom prst="line">
              <a:avLst/>
            </a:prstGeom>
            <a:noFill/>
            <a:ln w="57150">
              <a:solidFill>
                <a:srgbClr val="CE1A6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B Farnaz" panose="00000400000000000000" pitchFamily="2" charset="-78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120" y="2448"/>
              <a:ext cx="720" cy="528"/>
            </a:xfrm>
            <a:prstGeom prst="line">
              <a:avLst/>
            </a:prstGeom>
            <a:noFill/>
            <a:ln w="57150">
              <a:solidFill>
                <a:srgbClr val="CE1A6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B Farnaz" panose="00000400000000000000" pitchFamily="2" charset="-78"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2064" y="2448"/>
              <a:ext cx="672" cy="480"/>
            </a:xfrm>
            <a:prstGeom prst="line">
              <a:avLst/>
            </a:prstGeom>
            <a:noFill/>
            <a:ln w="57150">
              <a:solidFill>
                <a:srgbClr val="CE1A6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B Farnaz" panose="00000400000000000000" pitchFamily="2" charset="-78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208" y="1440"/>
              <a:ext cx="528" cy="576"/>
            </a:xfrm>
            <a:prstGeom prst="line">
              <a:avLst/>
            </a:prstGeom>
            <a:noFill/>
            <a:ln w="57150">
              <a:solidFill>
                <a:srgbClr val="CE1A6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B Farnaz" panose="00000400000000000000" pitchFamily="2" charset="-78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728" y="1872"/>
              <a:ext cx="906" cy="261"/>
            </a:xfrm>
            <a:prstGeom prst="line">
              <a:avLst/>
            </a:prstGeom>
            <a:noFill/>
            <a:ln w="57150">
              <a:solidFill>
                <a:srgbClr val="CE1A6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B Farnaz" panose="00000400000000000000" pitchFamily="2" charset="-78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1728" y="2304"/>
              <a:ext cx="903" cy="192"/>
            </a:xfrm>
            <a:prstGeom prst="line">
              <a:avLst/>
            </a:prstGeom>
            <a:noFill/>
            <a:ln w="57150">
              <a:solidFill>
                <a:srgbClr val="CE1A6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B Farnaz" panose="00000400000000000000" pitchFamily="2" charset="-78"/>
              </a:endParaRP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2544" y="1872"/>
              <a:ext cx="768" cy="720"/>
            </a:xfrm>
            <a:prstGeom prst="star32">
              <a:avLst>
                <a:gd name="adj" fmla="val 4322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fa-IR" sz="1800" dirty="0">
                  <a:solidFill>
                    <a:srgbClr val="400040"/>
                  </a:solidFill>
                  <a:latin typeface="Arial" panose="020B0604020202020204" pitchFamily="34" charset="0"/>
                  <a:cs typeface="B Farnaz" panose="00000400000000000000" pitchFamily="2" charset="-78"/>
                </a:rPr>
                <a:t>حوزه هاي </a:t>
              </a:r>
            </a:p>
            <a:p>
              <a:pPr algn="ctr"/>
              <a:r>
                <a:rPr lang="fa-IR" sz="1800" dirty="0">
                  <a:solidFill>
                    <a:srgbClr val="400040"/>
                  </a:solidFill>
                  <a:latin typeface="Arial" panose="020B0604020202020204" pitchFamily="34" charset="0"/>
                  <a:cs typeface="B Farnaz" panose="00000400000000000000" pitchFamily="2" charset="-78"/>
                </a:rPr>
                <a:t>يازده گانه</a:t>
              </a:r>
              <a:endParaRPr lang="en-US" sz="1800" dirty="0">
                <a:solidFill>
                  <a:srgbClr val="400040"/>
                </a:solidFill>
                <a:latin typeface="Arial" panose="020B0604020202020204" pitchFamily="34" charset="0"/>
                <a:cs typeface="B Farnaz" panose="00000400000000000000" pitchFamily="2" charset="-78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104" y="1248"/>
              <a:ext cx="12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fa-IR" sz="2000">
                  <a:solidFill>
                    <a:srgbClr val="99FFCC"/>
                  </a:solidFill>
                  <a:latin typeface="Times New Roman" panose="02020603050405020304" pitchFamily="18" charset="0"/>
                  <a:cs typeface="B Farnaz" panose="00000400000000000000" pitchFamily="2" charset="-78"/>
                </a:rPr>
                <a:t>مطابقت با قوانين</a:t>
              </a:r>
              <a:endParaRPr lang="en-US" sz="2000">
                <a:solidFill>
                  <a:srgbClr val="99FFCC"/>
                </a:solidFill>
                <a:latin typeface="Times New Roman" panose="02020603050405020304" pitchFamily="18" charset="0"/>
                <a:cs typeface="B Farnaz" panose="00000400000000000000" pitchFamily="2" charset="-78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432" y="1728"/>
              <a:ext cx="129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rtl="1">
                <a:lnSpc>
                  <a:spcPct val="80000"/>
                </a:lnSpc>
                <a:spcBef>
                  <a:spcPct val="50000"/>
                </a:spcBef>
              </a:pPr>
              <a:r>
                <a:rPr lang="fa-IR" sz="2000">
                  <a:solidFill>
                    <a:schemeClr val="bg1"/>
                  </a:solidFill>
                  <a:latin typeface="Times New Roman" panose="02020603050405020304" pitchFamily="18" charset="0"/>
                  <a:cs typeface="B Farnaz" panose="00000400000000000000" pitchFamily="2" charset="-78"/>
                </a:rPr>
                <a:t>مديريت تداوم </a:t>
              </a:r>
              <a:br>
                <a:rPr lang="fa-IR" sz="2000">
                  <a:solidFill>
                    <a:schemeClr val="bg1"/>
                  </a:solidFill>
                  <a:latin typeface="Times New Roman" panose="02020603050405020304" pitchFamily="18" charset="0"/>
                  <a:cs typeface="B Farnaz" panose="00000400000000000000" pitchFamily="2" charset="-78"/>
                </a:rPr>
              </a:br>
              <a:r>
                <a:rPr lang="fa-IR" sz="2000">
                  <a:solidFill>
                    <a:schemeClr val="bg1"/>
                  </a:solidFill>
                  <a:latin typeface="Times New Roman" panose="02020603050405020304" pitchFamily="18" charset="0"/>
                  <a:cs typeface="B Farnaz" panose="00000400000000000000" pitchFamily="2" charset="-78"/>
                </a:rPr>
                <a:t>كسب و كار</a:t>
              </a:r>
              <a:endParaRPr lang="en-US" sz="2000">
                <a:solidFill>
                  <a:schemeClr val="bg1"/>
                </a:solidFill>
                <a:latin typeface="Times New Roman" panose="02020603050405020304" pitchFamily="18" charset="0"/>
                <a:cs typeface="B Farnaz" panose="00000400000000000000" pitchFamily="2" charset="-78"/>
              </a:endParaRP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474" y="2352"/>
              <a:ext cx="129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rtl="1">
                <a:lnSpc>
                  <a:spcPct val="60000"/>
                </a:lnSpc>
                <a:spcBef>
                  <a:spcPct val="50000"/>
                </a:spcBef>
              </a:pPr>
              <a:r>
                <a:rPr lang="fa-IR" sz="2000">
                  <a:solidFill>
                    <a:srgbClr val="FFFF00"/>
                  </a:solidFill>
                  <a:latin typeface="Times New Roman" panose="02020603050405020304" pitchFamily="18" charset="0"/>
                  <a:cs typeface="B Farnaz" panose="00000400000000000000" pitchFamily="2" charset="-78"/>
                </a:rPr>
                <a:t>مديريت حوادث </a:t>
              </a:r>
            </a:p>
            <a:p>
              <a:pPr algn="r" rtl="1">
                <a:lnSpc>
                  <a:spcPct val="60000"/>
                </a:lnSpc>
                <a:spcBef>
                  <a:spcPct val="50000"/>
                </a:spcBef>
              </a:pPr>
              <a:r>
                <a:rPr lang="fa-IR" sz="2000">
                  <a:solidFill>
                    <a:srgbClr val="FFFF00"/>
                  </a:solidFill>
                  <a:latin typeface="Times New Roman" panose="02020603050405020304" pitchFamily="18" charset="0"/>
                  <a:cs typeface="B Farnaz" panose="00000400000000000000" pitchFamily="2" charset="-78"/>
                </a:rPr>
                <a:t>امنيت اطلاعات</a:t>
              </a:r>
              <a:endParaRPr lang="en-US" sz="2000">
                <a:solidFill>
                  <a:srgbClr val="FFFF00"/>
                </a:solidFill>
                <a:latin typeface="Times New Roman" panose="02020603050405020304" pitchFamily="18" charset="0"/>
                <a:cs typeface="B Farnaz" panose="00000400000000000000" pitchFamily="2" charset="-78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576" y="2784"/>
              <a:ext cx="14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fa-IR" sz="2000">
                  <a:solidFill>
                    <a:srgbClr val="99FFCC"/>
                  </a:solidFill>
                  <a:latin typeface="Times New Roman" panose="02020603050405020304" pitchFamily="18" charset="0"/>
                  <a:cs typeface="B Farnaz" panose="00000400000000000000" pitchFamily="2" charset="-78"/>
                </a:rPr>
                <a:t>تهيه، توسعه و نگهداري سيستم هاي اطلاعاتي</a:t>
              </a:r>
              <a:endParaRPr lang="en-US" sz="2000">
                <a:solidFill>
                  <a:srgbClr val="99FFCC"/>
                </a:solidFill>
                <a:latin typeface="Times New Roman" panose="02020603050405020304" pitchFamily="18" charset="0"/>
                <a:cs typeface="B Farnaz" panose="00000400000000000000" pitchFamily="2" charset="-78"/>
              </a:endParaRP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3456" y="1238"/>
              <a:ext cx="10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fa-IR" sz="2000">
                  <a:solidFill>
                    <a:srgbClr val="C6F7BF"/>
                  </a:solidFill>
                  <a:latin typeface="Times New Roman" panose="02020603050405020304" pitchFamily="18" charset="0"/>
                  <a:cs typeface="B Farnaz" panose="00000400000000000000" pitchFamily="2" charset="-78"/>
                </a:rPr>
                <a:t>سازماندهي </a:t>
              </a:r>
              <a:br>
                <a:rPr lang="fa-IR" sz="2000">
                  <a:solidFill>
                    <a:srgbClr val="C6F7BF"/>
                  </a:solidFill>
                  <a:latin typeface="Times New Roman" panose="02020603050405020304" pitchFamily="18" charset="0"/>
                  <a:cs typeface="B Farnaz" panose="00000400000000000000" pitchFamily="2" charset="-78"/>
                </a:rPr>
              </a:br>
              <a:r>
                <a:rPr lang="fa-IR" sz="2000">
                  <a:solidFill>
                    <a:srgbClr val="C6F7BF"/>
                  </a:solidFill>
                  <a:latin typeface="Times New Roman" panose="02020603050405020304" pitchFamily="18" charset="0"/>
                  <a:cs typeface="B Farnaz" panose="00000400000000000000" pitchFamily="2" charset="-78"/>
                </a:rPr>
                <a:t>امنيت اطلاعات</a:t>
              </a:r>
              <a:endParaRPr lang="en-US" sz="2000">
                <a:solidFill>
                  <a:srgbClr val="C6F7BF"/>
                </a:solidFill>
                <a:latin typeface="Times New Roman" panose="02020603050405020304" pitchFamily="18" charset="0"/>
                <a:cs typeface="B Farnaz" panose="00000400000000000000" pitchFamily="2" charset="-78"/>
              </a:endParaRP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3552" y="1776"/>
              <a:ext cx="1008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rtl="1">
                <a:lnSpc>
                  <a:spcPct val="60000"/>
                </a:lnSpc>
                <a:spcBef>
                  <a:spcPct val="50000"/>
                </a:spcBef>
              </a:pPr>
              <a:r>
                <a:rPr lang="fa-IR" sz="2000">
                  <a:solidFill>
                    <a:srgbClr val="FFFF00"/>
                  </a:solidFill>
                  <a:latin typeface="Times New Roman" panose="02020603050405020304" pitchFamily="18" charset="0"/>
                  <a:cs typeface="B Farnaz" panose="00000400000000000000" pitchFamily="2" charset="-78"/>
                </a:rPr>
                <a:t>مديريت </a:t>
              </a:r>
            </a:p>
            <a:p>
              <a:pPr algn="r" rtl="1">
                <a:lnSpc>
                  <a:spcPct val="60000"/>
                </a:lnSpc>
                <a:spcBef>
                  <a:spcPct val="50000"/>
                </a:spcBef>
              </a:pPr>
              <a:r>
                <a:rPr lang="fa-IR" sz="2000">
                  <a:solidFill>
                    <a:srgbClr val="FFFF00"/>
                  </a:solidFill>
                  <a:latin typeface="Times New Roman" panose="02020603050405020304" pitchFamily="18" charset="0"/>
                  <a:cs typeface="B Farnaz" panose="00000400000000000000" pitchFamily="2" charset="-78"/>
                </a:rPr>
                <a:t>دارايي ها</a:t>
              </a:r>
              <a:endParaRPr lang="en-US" sz="2000">
                <a:solidFill>
                  <a:srgbClr val="FFFF00"/>
                </a:solidFill>
                <a:latin typeface="Times New Roman" panose="02020603050405020304" pitchFamily="18" charset="0"/>
                <a:cs typeface="B Farnaz" panose="00000400000000000000" pitchFamily="2" charset="-78"/>
              </a:endParaRP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3504" y="2352"/>
              <a:ext cx="110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rtl="1">
                <a:lnSpc>
                  <a:spcPct val="80000"/>
                </a:lnSpc>
                <a:spcBef>
                  <a:spcPct val="50000"/>
                </a:spcBef>
              </a:pPr>
              <a:r>
                <a:rPr lang="fa-IR" sz="2000">
                  <a:solidFill>
                    <a:schemeClr val="bg1"/>
                  </a:solidFill>
                  <a:latin typeface="Times New Roman" panose="02020603050405020304" pitchFamily="18" charset="0"/>
                  <a:cs typeface="B Farnaz" panose="00000400000000000000" pitchFamily="2" charset="-78"/>
                </a:rPr>
                <a:t>امنيت </a:t>
              </a:r>
              <a:br>
                <a:rPr lang="fa-IR" sz="2000">
                  <a:solidFill>
                    <a:schemeClr val="bg1"/>
                  </a:solidFill>
                  <a:latin typeface="Times New Roman" panose="02020603050405020304" pitchFamily="18" charset="0"/>
                  <a:cs typeface="B Farnaz" panose="00000400000000000000" pitchFamily="2" charset="-78"/>
                </a:rPr>
              </a:br>
              <a:r>
                <a:rPr lang="fa-IR" sz="2000">
                  <a:solidFill>
                    <a:schemeClr val="bg1"/>
                  </a:solidFill>
                  <a:latin typeface="Times New Roman" panose="02020603050405020304" pitchFamily="18" charset="0"/>
                  <a:cs typeface="B Farnaz" panose="00000400000000000000" pitchFamily="2" charset="-78"/>
                </a:rPr>
                <a:t>منابع انساني</a:t>
              </a:r>
              <a:endParaRPr lang="en-US" sz="2000">
                <a:solidFill>
                  <a:schemeClr val="bg1"/>
                </a:solidFill>
                <a:latin typeface="Times New Roman" panose="02020603050405020304" pitchFamily="18" charset="0"/>
                <a:cs typeface="B Farnaz" panose="00000400000000000000" pitchFamily="2" charset="-78"/>
              </a:endParaRP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3600" y="2832"/>
              <a:ext cx="110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rtl="1">
                <a:lnSpc>
                  <a:spcPct val="80000"/>
                </a:lnSpc>
                <a:spcBef>
                  <a:spcPct val="50000"/>
                </a:spcBef>
              </a:pPr>
              <a:r>
                <a:rPr lang="fa-IR" sz="2000">
                  <a:solidFill>
                    <a:srgbClr val="99FFCC"/>
                  </a:solidFill>
                  <a:latin typeface="Times New Roman" panose="02020603050405020304" pitchFamily="18" charset="0"/>
                  <a:cs typeface="B Farnaz" panose="00000400000000000000" pitchFamily="2" charset="-78"/>
                </a:rPr>
                <a:t>امنيت </a:t>
              </a:r>
              <a:br>
                <a:rPr lang="fa-IR" sz="2000">
                  <a:solidFill>
                    <a:srgbClr val="99FFCC"/>
                  </a:solidFill>
                  <a:latin typeface="Times New Roman" panose="02020603050405020304" pitchFamily="18" charset="0"/>
                  <a:cs typeface="B Farnaz" panose="00000400000000000000" pitchFamily="2" charset="-78"/>
                </a:rPr>
              </a:br>
              <a:r>
                <a:rPr lang="fa-IR" sz="2000">
                  <a:solidFill>
                    <a:srgbClr val="99FFCC"/>
                  </a:solidFill>
                  <a:latin typeface="Times New Roman" panose="02020603050405020304" pitchFamily="18" charset="0"/>
                  <a:cs typeface="B Farnaz" panose="00000400000000000000" pitchFamily="2" charset="-78"/>
                </a:rPr>
                <a:t>محيطي و فيزيكي</a:t>
              </a:r>
              <a:endParaRPr lang="en-US" sz="2000">
                <a:solidFill>
                  <a:srgbClr val="99FFCC"/>
                </a:solidFill>
                <a:latin typeface="Times New Roman" panose="02020603050405020304" pitchFamily="18" charset="0"/>
                <a:cs typeface="B Farnaz" panose="00000400000000000000" pitchFamily="2" charset="-78"/>
              </a:endParaRP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2640" y="3216"/>
              <a:ext cx="124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lnSpc>
                  <a:spcPct val="80000"/>
                </a:lnSpc>
                <a:spcBef>
                  <a:spcPct val="50000"/>
                </a:spcBef>
              </a:pPr>
              <a:r>
                <a:rPr lang="fa-IR" sz="2000">
                  <a:solidFill>
                    <a:srgbClr val="FFFF00"/>
                  </a:solidFill>
                  <a:latin typeface="Times New Roman" panose="02020603050405020304" pitchFamily="18" charset="0"/>
                  <a:cs typeface="B Farnaz" panose="00000400000000000000" pitchFamily="2" charset="-78"/>
                </a:rPr>
                <a:t>مديريت </a:t>
              </a:r>
              <a:endParaRPr lang="en-US" sz="2000">
                <a:solidFill>
                  <a:srgbClr val="FFFF00"/>
                </a:solidFill>
                <a:latin typeface="Times New Roman" panose="02020603050405020304" pitchFamily="18" charset="0"/>
                <a:cs typeface="B Farnaz" panose="00000400000000000000" pitchFamily="2" charset="-78"/>
              </a:endParaRPr>
            </a:p>
            <a:p>
              <a:pPr algn="r" rtl="1">
                <a:lnSpc>
                  <a:spcPct val="80000"/>
                </a:lnSpc>
                <a:spcBef>
                  <a:spcPct val="50000"/>
                </a:spcBef>
              </a:pPr>
              <a:r>
                <a:rPr lang="fa-IR" sz="2000">
                  <a:solidFill>
                    <a:srgbClr val="FFFF00"/>
                  </a:solidFill>
                  <a:latin typeface="Times New Roman" panose="02020603050405020304" pitchFamily="18" charset="0"/>
                  <a:cs typeface="B Farnaz" panose="00000400000000000000" pitchFamily="2" charset="-78"/>
                </a:rPr>
                <a:t>عمليات و ارتباطات</a:t>
              </a:r>
              <a:endParaRPr lang="en-US" sz="2000">
                <a:solidFill>
                  <a:srgbClr val="FFFF00"/>
                </a:solidFill>
                <a:latin typeface="Times New Roman" panose="02020603050405020304" pitchFamily="18" charset="0"/>
                <a:cs typeface="B Farnaz" panose="00000400000000000000" pitchFamily="2" charset="-78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1392" y="3292"/>
              <a:ext cx="12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rtl="1">
                <a:lnSpc>
                  <a:spcPct val="80000"/>
                </a:lnSpc>
                <a:spcBef>
                  <a:spcPct val="50000"/>
                </a:spcBef>
              </a:pPr>
              <a:r>
                <a:rPr lang="fa-IR" sz="2000">
                  <a:solidFill>
                    <a:schemeClr val="bg1"/>
                  </a:solidFill>
                  <a:latin typeface="Times New Roman" panose="02020603050405020304" pitchFamily="18" charset="0"/>
                  <a:cs typeface="B Farnaz" panose="00000400000000000000" pitchFamily="2" charset="-78"/>
                </a:rPr>
                <a:t>كنترل دسترسي</a:t>
              </a:r>
              <a:endParaRPr lang="en-US" sz="2000">
                <a:solidFill>
                  <a:schemeClr val="bg1"/>
                </a:solidFill>
                <a:latin typeface="Times New Roman" panose="02020603050405020304" pitchFamily="18" charset="0"/>
                <a:cs typeface="B Farnaz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1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3736" y="0"/>
            <a:ext cx="9950133" cy="1143000"/>
          </a:xfrm>
        </p:spPr>
        <p:txBody>
          <a:bodyPr/>
          <a:lstStyle/>
          <a:p>
            <a:pPr algn="r" rtl="1"/>
            <a:r>
              <a:rPr lang="ar-SA" altLang="zh-CN" sz="7200" dirty="0">
                <a:solidFill>
                  <a:schemeClr val="tx1"/>
                </a:solidFill>
                <a:cs typeface="B Farnaz" panose="00000400000000000000" pitchFamily="2" charset="-78"/>
              </a:rPr>
              <a:t>اجزاء و ساختار تشکيلات امنيت </a:t>
            </a:r>
            <a:r>
              <a:rPr lang="fa-IR" altLang="zh-CN" sz="7200" dirty="0">
                <a:solidFill>
                  <a:schemeClr val="tx1"/>
                </a:solidFill>
                <a:cs typeface="B Farnaz" panose="00000400000000000000" pitchFamily="2" charset="-78"/>
              </a:rPr>
              <a:t>اطلاعات سازمان</a:t>
            </a:r>
            <a:endParaRPr lang="en-US" sz="7200" dirty="0">
              <a:solidFill>
                <a:schemeClr val="tx1"/>
              </a:solidFill>
              <a:cs typeface="B Farnaz" panose="00000400000000000000" pitchFamily="2" charset="-78"/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736" y="3264408"/>
            <a:ext cx="9116568" cy="2377440"/>
          </a:xfrm>
        </p:spPr>
        <p:txBody>
          <a:bodyPr>
            <a:normAutofit/>
          </a:bodyPr>
          <a:lstStyle/>
          <a:p>
            <a:pPr lvl="1" algn="r" rtl="1">
              <a:buFont typeface="Wingdings 3" panose="05040102010807070707" pitchFamily="18" charset="2"/>
              <a:buChar char="t"/>
            </a:pPr>
            <a:r>
              <a:rPr lang="ar-SA" altLang="zh-CN" sz="3200" dirty="0" smtClean="0">
                <a:cs typeface="B Tehran" panose="00000400000000000000" pitchFamily="2" charset="-78"/>
              </a:rPr>
              <a:t>در </a:t>
            </a:r>
            <a:r>
              <a:rPr lang="ar-SA" altLang="zh-CN" sz="3200" dirty="0">
                <a:cs typeface="B Tehran" panose="00000400000000000000" pitchFamily="2" charset="-78"/>
              </a:rPr>
              <a:t>سطح سياستگذاري: کميته راهبري امنيت فضاي تبادل اطلاعات </a:t>
            </a:r>
            <a:endParaRPr lang="fa-IR" altLang="zh-CN" sz="3200" dirty="0" smtClean="0">
              <a:cs typeface="B Tehran" panose="00000400000000000000" pitchFamily="2" charset="-78"/>
            </a:endParaRP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altLang="zh-CN" sz="3200" dirty="0" smtClean="0">
                <a:cs typeface="B Tehran" panose="00000400000000000000" pitchFamily="2" charset="-78"/>
              </a:rPr>
              <a:t>در </a:t>
            </a:r>
            <a:r>
              <a:rPr lang="ar-SA" altLang="zh-CN" sz="3200" dirty="0">
                <a:cs typeface="B Tehran" panose="00000400000000000000" pitchFamily="2" charset="-78"/>
              </a:rPr>
              <a:t>سطح مديريت اجرائي: مدير امنيت فضاي تبادل اطلاعات </a:t>
            </a:r>
            <a:endParaRPr lang="fa-IR" altLang="zh-CN" sz="3200" dirty="0" smtClean="0">
              <a:cs typeface="B Tehran" panose="00000400000000000000" pitchFamily="2" charset="-78"/>
            </a:endParaRP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altLang="zh-CN" sz="3200" dirty="0" smtClean="0">
                <a:cs typeface="B Tehran" panose="00000400000000000000" pitchFamily="2" charset="-78"/>
              </a:rPr>
              <a:t>در </a:t>
            </a:r>
            <a:r>
              <a:rPr lang="ar-SA" altLang="zh-CN" sz="3200" dirty="0">
                <a:cs typeface="B Tehran" panose="00000400000000000000" pitchFamily="2" charset="-78"/>
              </a:rPr>
              <a:t>سطح فني: واحد پشتيباني امنيت فضاي تبادل </a:t>
            </a:r>
            <a:r>
              <a:rPr lang="ar-SA" altLang="zh-CN" sz="3200" dirty="0" smtClean="0">
                <a:cs typeface="B Tehran" panose="00000400000000000000" pitchFamily="2" charset="-78"/>
              </a:rPr>
              <a:t>اطلاعات</a:t>
            </a:r>
            <a:endParaRPr lang="en-US" sz="3200" dirty="0">
              <a:cs typeface="B Teh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611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448" y="97536"/>
            <a:ext cx="10104120" cy="1143000"/>
          </a:xfrm>
        </p:spPr>
        <p:txBody>
          <a:bodyPr/>
          <a:lstStyle/>
          <a:p>
            <a:pPr algn="r" rtl="1"/>
            <a:r>
              <a:rPr lang="ar-SA" altLang="zh-CN" sz="7200" dirty="0">
                <a:solidFill>
                  <a:schemeClr val="tx1"/>
                </a:solidFill>
                <a:cs typeface="B Farnaz" panose="00000400000000000000" pitchFamily="2" charset="-78"/>
              </a:rPr>
              <a:t>اجزاء و ساختار تشکيلات امنيت </a:t>
            </a:r>
            <a:r>
              <a:rPr lang="fa-IR" altLang="zh-CN" sz="7200" dirty="0">
                <a:solidFill>
                  <a:schemeClr val="tx1"/>
                </a:solidFill>
                <a:cs typeface="B Farnaz" panose="00000400000000000000" pitchFamily="2" charset="-78"/>
              </a:rPr>
              <a:t>اطلاعات سازمان</a:t>
            </a:r>
            <a:endParaRPr lang="en-US" sz="7200" dirty="0">
              <a:solidFill>
                <a:schemeClr val="tx1"/>
              </a:solidFill>
              <a:cs typeface="B Farnaz" panose="00000400000000000000" pitchFamily="2" charset="-78"/>
            </a:endParaRPr>
          </a:p>
        </p:txBody>
      </p:sp>
      <p:pic>
        <p:nvPicPr>
          <p:cNvPr id="403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40" y="2359152"/>
            <a:ext cx="6739509" cy="440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8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8" name="AutoShape 1034"/>
          <p:cNvSpPr>
            <a:spLocks noChangeArrowheads="1"/>
          </p:cNvSpPr>
          <p:nvPr/>
        </p:nvSpPr>
        <p:spPr bwMode="auto">
          <a:xfrm>
            <a:off x="7923212" y="3124200"/>
            <a:ext cx="2209800" cy="1066800"/>
          </a:xfrm>
          <a:prstGeom prst="homePlate">
            <a:avLst>
              <a:gd name="adj" fmla="val 5178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ood" dir="t">
                <a:rot lat="0" lon="0" rev="2700000"/>
              </a:lightRig>
            </a:scene3d>
            <a:sp3d extrusionH="57150" prstMaterial="clear">
              <a:bevelT w="50800" h="38100" prst="coolSlant"/>
            </a:sp3d>
          </a:bodyPr>
          <a:lstStyle/>
          <a:p>
            <a:pPr algn="r"/>
            <a:r>
              <a:rPr lang="fa-IR" sz="2000">
                <a:ln/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B Tehran" panose="00000400000000000000" pitchFamily="2" charset="-78"/>
              </a:rPr>
              <a:t>مميزي</a:t>
            </a:r>
          </a:p>
          <a:p>
            <a:pPr algn="r"/>
            <a:r>
              <a:rPr lang="fa-IR" sz="2000">
                <a:ln/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B Tehran" panose="00000400000000000000" pitchFamily="2" charset="-78"/>
              </a:rPr>
              <a:t>دوره اي </a:t>
            </a:r>
            <a:endParaRPr lang="en-US" sz="2000">
              <a:ln/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B Tehran" panose="00000400000000000000" pitchFamily="2" charset="-78"/>
            </a:endParaRPr>
          </a:p>
        </p:txBody>
      </p:sp>
      <p:sp>
        <p:nvSpPr>
          <p:cNvPr id="94216" name="AutoShape 1032"/>
          <p:cNvSpPr>
            <a:spLocks noChangeArrowheads="1"/>
          </p:cNvSpPr>
          <p:nvPr/>
        </p:nvSpPr>
        <p:spPr bwMode="auto">
          <a:xfrm>
            <a:off x="6170612" y="3124200"/>
            <a:ext cx="2743200" cy="1066800"/>
          </a:xfrm>
          <a:prstGeom prst="homePlate">
            <a:avLst>
              <a:gd name="adj" fmla="val 6428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ood" dir="t">
                <a:rot lat="0" lon="0" rev="2700000"/>
              </a:lightRig>
            </a:scene3d>
            <a:sp3d extrusionH="57150" prstMaterial="clear">
              <a:bevelT w="50800" h="38100" prst="coolSlant"/>
            </a:sp3d>
          </a:bodyPr>
          <a:lstStyle/>
          <a:p>
            <a:pPr algn="r" rtl="1"/>
            <a:r>
              <a:rPr lang="fa-IR" sz="2000">
                <a:ln/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B Tehran" panose="00000400000000000000" pitchFamily="2" charset="-78"/>
              </a:rPr>
              <a:t>پيگيري</a:t>
            </a:r>
            <a:r>
              <a:rPr lang="en-US" sz="2000">
                <a:ln/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B Tehran" panose="00000400000000000000" pitchFamily="2" charset="-78"/>
              </a:rPr>
              <a:t> </a:t>
            </a:r>
            <a:r>
              <a:rPr lang="fa-IR" sz="2000">
                <a:ln/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B Tehran" panose="00000400000000000000" pitchFamily="2" charset="-78"/>
              </a:rPr>
              <a:t>گواهينامه</a:t>
            </a:r>
            <a:endParaRPr lang="en-US" sz="2000">
              <a:ln/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B Tehran" panose="00000400000000000000" pitchFamily="2" charset="-78"/>
            </a:endParaRPr>
          </a:p>
          <a:p>
            <a:pPr algn="r" rtl="1"/>
            <a:r>
              <a:rPr lang="fa-IR" sz="2000">
                <a:ln/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B Tehran" panose="00000400000000000000" pitchFamily="2" charset="-78"/>
              </a:rPr>
              <a:t> </a:t>
            </a:r>
            <a:r>
              <a:rPr lang="en-GB" altLang="zh-CN" sz="1400">
                <a:ln/>
                <a:solidFill>
                  <a:schemeClr val="bg1">
                    <a:lumMod val="50000"/>
                  </a:schemeClr>
                </a:solidFill>
                <a:ea typeface="SimSun" panose="02010600030101010101" pitchFamily="2" charset="-122"/>
                <a:cs typeface="B Tehran" panose="00000400000000000000" pitchFamily="2" charset="-78"/>
              </a:rPr>
              <a:t>Certification  Body</a:t>
            </a:r>
            <a:r>
              <a:rPr lang="en-GB" altLang="zh-CN" sz="2400">
                <a:ln/>
                <a:solidFill>
                  <a:schemeClr val="bg1">
                    <a:lumMod val="50000"/>
                  </a:schemeClr>
                </a:solidFill>
                <a:ea typeface="SimSun" panose="02010600030101010101" pitchFamily="2" charset="-122"/>
                <a:cs typeface="B Tehran" panose="00000400000000000000" pitchFamily="2" charset="-78"/>
              </a:rPr>
              <a:t> </a:t>
            </a:r>
            <a:endParaRPr lang="en-GB" sz="2400">
              <a:ln/>
              <a:solidFill>
                <a:schemeClr val="bg1">
                  <a:lumMod val="50000"/>
                </a:schemeClr>
              </a:solidFill>
              <a:cs typeface="B Tehran" panose="00000400000000000000" pitchFamily="2" charset="-78"/>
            </a:endParaRPr>
          </a:p>
        </p:txBody>
      </p:sp>
      <p:sp>
        <p:nvSpPr>
          <p:cNvPr id="94217" name="AutoShape 1033"/>
          <p:cNvSpPr>
            <a:spLocks noChangeArrowheads="1"/>
          </p:cNvSpPr>
          <p:nvPr/>
        </p:nvSpPr>
        <p:spPr bwMode="auto">
          <a:xfrm>
            <a:off x="4570412" y="3124200"/>
            <a:ext cx="2209800" cy="1066800"/>
          </a:xfrm>
          <a:prstGeom prst="homePlate">
            <a:avLst>
              <a:gd name="adj" fmla="val 5178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ood" dir="t">
                <a:rot lat="0" lon="0" rev="2700000"/>
              </a:lightRig>
            </a:scene3d>
            <a:sp3d extrusionH="57150" prstMaterial="clear">
              <a:bevelT w="50800" h="38100" prst="coolSlant"/>
            </a:sp3d>
          </a:bodyPr>
          <a:lstStyle/>
          <a:p>
            <a:pPr algn="r"/>
            <a:r>
              <a:rPr lang="fa-IR" sz="2000">
                <a:ln/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B Tehran" panose="00000400000000000000" pitchFamily="2" charset="-78"/>
              </a:rPr>
              <a:t>مميزي اوليه</a:t>
            </a:r>
            <a:endParaRPr lang="en-US" sz="2000">
              <a:ln/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B Tehran" panose="00000400000000000000" pitchFamily="2" charset="-78"/>
            </a:endParaRPr>
          </a:p>
        </p:txBody>
      </p:sp>
      <p:sp>
        <p:nvSpPr>
          <p:cNvPr id="94215" name="AutoShape 1031"/>
          <p:cNvSpPr>
            <a:spLocks noChangeArrowheads="1"/>
          </p:cNvSpPr>
          <p:nvPr/>
        </p:nvSpPr>
        <p:spPr bwMode="auto">
          <a:xfrm>
            <a:off x="3656012" y="3124200"/>
            <a:ext cx="1524000" cy="1066800"/>
          </a:xfrm>
          <a:prstGeom prst="homePlate">
            <a:avLst>
              <a:gd name="adj" fmla="val 35714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ood" dir="t">
                <a:rot lat="0" lon="0" rev="2700000"/>
              </a:lightRig>
            </a:scene3d>
            <a:sp3d extrusionH="57150" prstMaterial="clear">
              <a:bevelT w="50800" h="38100" prst="coolSlant"/>
            </a:sp3d>
          </a:bodyPr>
          <a:lstStyle/>
          <a:p>
            <a:pPr algn="r"/>
            <a:r>
              <a:rPr lang="fa-IR" sz="2000">
                <a:ln/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B Tehran" panose="00000400000000000000" pitchFamily="2" charset="-78"/>
              </a:rPr>
              <a:t>برآورد</a:t>
            </a:r>
          </a:p>
          <a:p>
            <a:pPr algn="r"/>
            <a:r>
              <a:rPr lang="fa-IR" sz="2000">
                <a:ln/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B Tehran" panose="00000400000000000000" pitchFamily="2" charset="-78"/>
              </a:rPr>
              <a:t>اوليه</a:t>
            </a:r>
            <a:endParaRPr lang="en-US" sz="2000">
              <a:ln/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B Tehran" panose="00000400000000000000" pitchFamily="2" charset="-78"/>
            </a:endParaRPr>
          </a:p>
        </p:txBody>
      </p:sp>
      <p:sp>
        <p:nvSpPr>
          <p:cNvPr id="942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16760" y="-5834"/>
            <a:ext cx="7793037" cy="1143000"/>
          </a:xfrm>
        </p:spPr>
        <p:txBody>
          <a:bodyPr/>
          <a:lstStyle/>
          <a:p>
            <a:pPr algn="r" rtl="1"/>
            <a:r>
              <a:rPr lang="fa-IR" sz="7200" dirty="0">
                <a:solidFill>
                  <a:schemeClr val="tx1"/>
                </a:solidFill>
                <a:cs typeface="B Farnaz" panose="00000400000000000000" pitchFamily="2" charset="-78"/>
              </a:rPr>
              <a:t>دريافت</a:t>
            </a:r>
            <a:r>
              <a:rPr lang="fa-IR" sz="3200" dirty="0">
                <a:cs typeface="Nazanin" pitchFamily="2" charset="-78"/>
              </a:rPr>
              <a:t> </a:t>
            </a:r>
            <a:r>
              <a:rPr lang="fa-IR" sz="7200" dirty="0">
                <a:solidFill>
                  <a:schemeClr val="tx1"/>
                </a:solidFill>
                <a:cs typeface="B Farnaz" panose="00000400000000000000" pitchFamily="2" charset="-78"/>
              </a:rPr>
              <a:t>گواهينامه</a:t>
            </a:r>
            <a:endParaRPr lang="en-US" sz="7200" dirty="0">
              <a:solidFill>
                <a:schemeClr val="tx1"/>
              </a:solidFill>
              <a:cs typeface="B Farnaz" panose="00000400000000000000" pitchFamily="2" charset="-78"/>
            </a:endParaRPr>
          </a:p>
        </p:txBody>
      </p:sp>
      <p:sp>
        <p:nvSpPr>
          <p:cNvPr id="94212" name="Line 1028"/>
          <p:cNvSpPr>
            <a:spLocks noChangeShapeType="1"/>
          </p:cNvSpPr>
          <p:nvPr/>
        </p:nvSpPr>
        <p:spPr bwMode="auto">
          <a:xfrm>
            <a:off x="5180012" y="4648200"/>
            <a:ext cx="47244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cene3d>
              <a:camera prst="orthographicFront"/>
              <a:lightRig rig="flood" dir="t">
                <a:rot lat="0" lon="0" rev="2700000"/>
              </a:lightRig>
            </a:scene3d>
            <a:sp3d extrusionH="57150" prstMaterial="clear">
              <a:bevelT w="50800" h="38100" prst="coolSlant"/>
            </a:sp3d>
          </a:bodyPr>
          <a:lstStyle/>
          <a:p>
            <a:endParaRPr lang="en-US" sz="2000">
              <a:ln/>
              <a:solidFill>
                <a:schemeClr val="bg1">
                  <a:lumMod val="50000"/>
                </a:schemeClr>
              </a:solidFill>
              <a:cs typeface="B Tehran" panose="00000400000000000000" pitchFamily="2" charset="-78"/>
            </a:endParaRPr>
          </a:p>
        </p:txBody>
      </p:sp>
      <p:sp>
        <p:nvSpPr>
          <p:cNvPr id="94213" name="AutoShape 1029"/>
          <p:cNvSpPr>
            <a:spLocks noChangeArrowheads="1"/>
          </p:cNvSpPr>
          <p:nvPr/>
        </p:nvSpPr>
        <p:spPr bwMode="auto">
          <a:xfrm>
            <a:off x="2284412" y="5029200"/>
            <a:ext cx="7696200" cy="381000"/>
          </a:xfrm>
          <a:prstGeom prst="homePlate">
            <a:avLst>
              <a:gd name="adj" fmla="val 192929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ood" dir="t">
                <a:rot lat="0" lon="0" rev="2700000"/>
              </a:lightRig>
            </a:scene3d>
            <a:sp3d extrusionH="57150" prstMaterial="clear">
              <a:bevelT w="50800" h="38100" prst="coolSlant"/>
            </a:sp3d>
          </a:bodyPr>
          <a:lstStyle/>
          <a:p>
            <a:pPr algn="ctr"/>
            <a:r>
              <a:rPr lang="fa-IR" sz="2000">
                <a:ln/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B Tehran" panose="00000400000000000000" pitchFamily="2" charset="-78"/>
              </a:rPr>
              <a:t>آموزش وآگاه سازي</a:t>
            </a:r>
            <a:r>
              <a:rPr lang="fa-IR" sz="2400">
                <a:ln/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B Tehran" panose="00000400000000000000" pitchFamily="2" charset="-78"/>
              </a:rPr>
              <a:t>  در سطوح مختلف</a:t>
            </a:r>
            <a:endParaRPr lang="en-US" sz="2400">
              <a:ln/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B Tehran" panose="00000400000000000000" pitchFamily="2" charset="-78"/>
            </a:endParaRPr>
          </a:p>
        </p:txBody>
      </p:sp>
      <p:sp>
        <p:nvSpPr>
          <p:cNvPr id="94214" name="AutoShape 1030"/>
          <p:cNvSpPr>
            <a:spLocks noChangeArrowheads="1"/>
          </p:cNvSpPr>
          <p:nvPr/>
        </p:nvSpPr>
        <p:spPr bwMode="auto">
          <a:xfrm>
            <a:off x="2132012" y="3124200"/>
            <a:ext cx="2133600" cy="1066800"/>
          </a:xfrm>
          <a:prstGeom prst="homePlate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ood" dir="t">
                <a:rot lat="0" lon="0" rev="2700000"/>
              </a:lightRig>
            </a:scene3d>
            <a:sp3d extrusionH="57150" prstMaterial="clear">
              <a:bevelT w="50800" h="38100" prst="coolSlant"/>
            </a:sp3d>
          </a:bodyPr>
          <a:lstStyle/>
          <a:p>
            <a:pPr algn="ctr"/>
            <a:r>
              <a:rPr lang="fa-IR" sz="2000">
                <a:ln/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B Tehran" panose="00000400000000000000" pitchFamily="2" charset="-78"/>
              </a:rPr>
              <a:t>مطالعات اوليه </a:t>
            </a:r>
          </a:p>
          <a:p>
            <a:pPr algn="ctr"/>
            <a:r>
              <a:rPr lang="fa-IR" sz="2000">
                <a:ln/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B Tehran" panose="00000400000000000000" pitchFamily="2" charset="-78"/>
              </a:rPr>
              <a:t>پياده سازي</a:t>
            </a:r>
            <a:r>
              <a:rPr lang="fa-IR" sz="2400">
                <a:ln/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B Tehran" panose="00000400000000000000" pitchFamily="2" charset="-78"/>
              </a:rPr>
              <a:t> </a:t>
            </a:r>
            <a:endParaRPr lang="en-US" sz="2400">
              <a:ln/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B Tehran" panose="00000400000000000000" pitchFamily="2" charset="-78"/>
            </a:endParaRPr>
          </a:p>
        </p:txBody>
      </p:sp>
      <p:sp>
        <p:nvSpPr>
          <p:cNvPr id="94219" name="Rectangle 1035"/>
          <p:cNvSpPr>
            <a:spLocks noChangeArrowheads="1"/>
          </p:cNvSpPr>
          <p:nvPr/>
        </p:nvSpPr>
        <p:spPr bwMode="auto">
          <a:xfrm>
            <a:off x="2284412" y="4419600"/>
            <a:ext cx="17526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ood" dir="t">
                <a:rot lat="0" lon="0" rev="2700000"/>
              </a:lightRig>
            </a:scene3d>
            <a:sp3d extrusionH="57150" prstMaterial="clear">
              <a:bevelT w="50800" h="38100" prst="coolSlant"/>
            </a:sp3d>
          </a:bodyPr>
          <a:lstStyle/>
          <a:p>
            <a:pPr algn="ctr"/>
            <a:r>
              <a:rPr lang="fa-IR" sz="2000">
                <a:ln/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B Tehran" panose="00000400000000000000" pitchFamily="2" charset="-78"/>
              </a:rPr>
              <a:t>شركت مشاور</a:t>
            </a:r>
            <a:endParaRPr lang="en-US" sz="2000">
              <a:ln/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B Tehran" panose="00000400000000000000" pitchFamily="2" charset="-78"/>
            </a:endParaRPr>
          </a:p>
        </p:txBody>
      </p:sp>
      <p:sp>
        <p:nvSpPr>
          <p:cNvPr id="94221" name="Text Box 1037"/>
          <p:cNvSpPr txBox="1">
            <a:spLocks noChangeArrowheads="1"/>
          </p:cNvSpPr>
          <p:nvPr/>
        </p:nvSpPr>
        <p:spPr bwMode="auto">
          <a:xfrm>
            <a:off x="4265612" y="4419600"/>
            <a:ext cx="1295400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ood" dir="t">
                <a:rot lat="0" lon="0" rev="2700000"/>
              </a:lightRig>
            </a:scene3d>
            <a:sp3d extrusionH="57150" prstMaterial="clear">
              <a:bevelT w="50800" h="38100" prst="coolSlant"/>
            </a:sp3d>
          </a:bodyPr>
          <a:lstStyle/>
          <a:p>
            <a:pPr algn="ctr">
              <a:spcBef>
                <a:spcPct val="50000"/>
              </a:spcBef>
            </a:pPr>
            <a:r>
              <a:rPr lang="fa-IR" sz="2000" dirty="0">
                <a:ln/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B Tehran" panose="00000400000000000000" pitchFamily="2" charset="-78"/>
              </a:rPr>
              <a:t>مميز ها</a:t>
            </a:r>
            <a:endParaRPr lang="en-US" sz="2000" dirty="0">
              <a:ln/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B Tehran" panose="00000400000000000000" pitchFamily="2" charset="-78"/>
            </a:endParaRPr>
          </a:p>
        </p:txBody>
      </p:sp>
      <p:sp>
        <p:nvSpPr>
          <p:cNvPr id="94222" name="AutoShape 1038"/>
          <p:cNvSpPr>
            <a:spLocks noChangeArrowheads="1"/>
          </p:cNvSpPr>
          <p:nvPr/>
        </p:nvSpPr>
        <p:spPr bwMode="auto">
          <a:xfrm>
            <a:off x="2741612" y="1524000"/>
            <a:ext cx="1143000" cy="1028700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ood" dir="t">
                <a:rot lat="0" lon="0" rev="2700000"/>
              </a:lightRig>
            </a:scene3d>
            <a:sp3d extrusionH="57150" prstMaterial="clear">
              <a:bevelT w="50800" h="38100" prst="coolSlant"/>
            </a:sp3d>
          </a:bodyPr>
          <a:lstStyle/>
          <a:p>
            <a:pPr algn="ctr"/>
            <a:r>
              <a:rPr lang="fa-IR" sz="2000" dirty="0">
                <a:ln/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B Tehran" panose="00000400000000000000" pitchFamily="2" charset="-78"/>
              </a:rPr>
              <a:t> قرارداد </a:t>
            </a:r>
          </a:p>
          <a:p>
            <a:pPr algn="ctr"/>
            <a:r>
              <a:rPr lang="fa-IR" sz="2000" dirty="0">
                <a:ln/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B Tehran" panose="00000400000000000000" pitchFamily="2" charset="-78"/>
              </a:rPr>
              <a:t>مشاوره</a:t>
            </a:r>
            <a:endParaRPr lang="en-US" sz="2000" dirty="0">
              <a:ln/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B Tehran" panose="00000400000000000000" pitchFamily="2" charset="-78"/>
            </a:endParaRPr>
          </a:p>
        </p:txBody>
      </p:sp>
      <p:sp>
        <p:nvSpPr>
          <p:cNvPr id="94223" name="AutoShape 1039"/>
          <p:cNvSpPr>
            <a:spLocks noChangeArrowheads="1"/>
          </p:cNvSpPr>
          <p:nvPr/>
        </p:nvSpPr>
        <p:spPr bwMode="auto">
          <a:xfrm flipH="1">
            <a:off x="7008812" y="1447800"/>
            <a:ext cx="1447800" cy="1104900"/>
          </a:xfrm>
          <a:prstGeom prst="verticalScroll">
            <a:avLst>
              <a:gd name="adj" fmla="val 17384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ood" dir="t">
                <a:rot lat="0" lon="0" rev="2700000"/>
              </a:lightRig>
            </a:scene3d>
            <a:sp3d extrusionH="57150" prstMaterial="clear">
              <a:bevelT w="50800" h="38100" prst="coolSlant"/>
            </a:sp3d>
          </a:bodyPr>
          <a:lstStyle/>
          <a:p>
            <a:pPr algn="ctr"/>
            <a:r>
              <a:rPr lang="fa-IR" sz="2400" dirty="0">
                <a:ln/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B Tehran" panose="00000400000000000000" pitchFamily="2" charset="-78"/>
              </a:rPr>
              <a:t>گواهينامه </a:t>
            </a:r>
          </a:p>
          <a:p>
            <a:pPr algn="ctr"/>
            <a:r>
              <a:rPr lang="en-US" sz="2400" dirty="0">
                <a:ln/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B Tehran" panose="00000400000000000000" pitchFamily="2" charset="-78"/>
              </a:rPr>
              <a:t>ISMS</a:t>
            </a:r>
          </a:p>
        </p:txBody>
      </p:sp>
      <p:sp>
        <p:nvSpPr>
          <p:cNvPr id="94224" name="Line 1040"/>
          <p:cNvSpPr>
            <a:spLocks noChangeShapeType="1"/>
          </p:cNvSpPr>
          <p:nvPr/>
        </p:nvSpPr>
        <p:spPr bwMode="auto">
          <a:xfrm flipH="1">
            <a:off x="3046412" y="2590800"/>
            <a:ext cx="304800" cy="533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cene3d>
              <a:camera prst="orthographicFront"/>
              <a:lightRig rig="flood" dir="t">
                <a:rot lat="0" lon="0" rev="2700000"/>
              </a:lightRig>
            </a:scene3d>
            <a:sp3d extrusionH="57150" prstMaterial="clear">
              <a:bevelT w="50800" h="38100" prst="coolSlant"/>
            </a:sp3d>
          </a:bodyPr>
          <a:lstStyle/>
          <a:p>
            <a:endParaRPr lang="en-US" sz="2000">
              <a:ln/>
              <a:solidFill>
                <a:schemeClr val="bg1">
                  <a:lumMod val="50000"/>
                </a:schemeClr>
              </a:solidFill>
              <a:cs typeface="B Tehran" panose="00000400000000000000" pitchFamily="2" charset="-78"/>
            </a:endParaRPr>
          </a:p>
        </p:txBody>
      </p:sp>
      <p:sp>
        <p:nvSpPr>
          <p:cNvPr id="94225" name="Line 1041"/>
          <p:cNvSpPr>
            <a:spLocks noChangeShapeType="1"/>
          </p:cNvSpPr>
          <p:nvPr/>
        </p:nvSpPr>
        <p:spPr bwMode="auto">
          <a:xfrm flipH="1">
            <a:off x="7694612" y="2590800"/>
            <a:ext cx="304800" cy="457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cene3d>
              <a:camera prst="orthographicFront"/>
              <a:lightRig rig="flood" dir="t">
                <a:rot lat="0" lon="0" rev="2700000"/>
              </a:lightRig>
            </a:scene3d>
            <a:sp3d extrusionH="57150" prstMaterial="clear">
              <a:bevelT w="50800" h="38100" prst="coolSlant"/>
            </a:sp3d>
          </a:bodyPr>
          <a:lstStyle/>
          <a:p>
            <a:endParaRPr lang="en-US" sz="2000">
              <a:ln/>
              <a:solidFill>
                <a:schemeClr val="bg1">
                  <a:lumMod val="50000"/>
                </a:schemeClr>
              </a:solidFill>
              <a:cs typeface="B Tehran" panose="00000400000000000000" pitchFamily="2" charset="-78"/>
            </a:endParaRPr>
          </a:p>
        </p:txBody>
      </p:sp>
      <p:sp>
        <p:nvSpPr>
          <p:cNvPr id="94227" name="Line 1043"/>
          <p:cNvSpPr>
            <a:spLocks noChangeShapeType="1"/>
          </p:cNvSpPr>
          <p:nvPr/>
        </p:nvSpPr>
        <p:spPr bwMode="auto">
          <a:xfrm>
            <a:off x="3808412" y="1828800"/>
            <a:ext cx="838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cene3d>
              <a:camera prst="orthographicFront"/>
              <a:lightRig rig="flood" dir="t">
                <a:rot lat="0" lon="0" rev="2700000"/>
              </a:lightRig>
            </a:scene3d>
            <a:sp3d extrusionH="57150" prstMaterial="clear">
              <a:bevelT w="50800" h="38100" prst="coolSlant"/>
            </a:sp3d>
          </a:bodyPr>
          <a:lstStyle/>
          <a:p>
            <a:endParaRPr lang="en-US" sz="2000">
              <a:ln/>
              <a:solidFill>
                <a:schemeClr val="bg1">
                  <a:lumMod val="50000"/>
                </a:schemeClr>
              </a:solidFill>
              <a:cs typeface="B Teh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502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49522"/>
            <a:ext cx="11426590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dirty="0" smtClean="0">
                <a:cs typeface="B Tehran" panose="00000400000000000000" pitchFamily="2" charset="-78"/>
              </a:rPr>
              <a:t>سرپرستی وزارت وفناوری اطلاعات به عهده چه فردی می باشد ؟</a:t>
            </a:r>
          </a:p>
          <a:p>
            <a:pPr algn="r" rtl="1"/>
            <a:endParaRPr lang="fa-IR" sz="2800" dirty="0" smtClean="0">
              <a:cs typeface="B Tehran" panose="00000400000000000000" pitchFamily="2" charset="-78"/>
            </a:endParaRPr>
          </a:p>
          <a:p>
            <a:pPr algn="r" rtl="1"/>
            <a:r>
              <a:rPr lang="ar-SA" sz="2800" dirty="0" smtClean="0">
                <a:cs typeface="B Tehran" panose="00000400000000000000" pitchFamily="2" charset="-78"/>
              </a:rPr>
              <a:t>حملاتي </a:t>
            </a:r>
            <a:r>
              <a:rPr lang="ar-SA" sz="2800" dirty="0">
                <a:cs typeface="B Tehran" panose="00000400000000000000" pitchFamily="2" charset="-78"/>
              </a:rPr>
              <a:t>كه توسط نفوذگران خارجي انجام مي گيرد نسبت به حملات كارمندان داخلي هزينه بر تر و خسارت بار تر مي باشد</a:t>
            </a:r>
            <a:r>
              <a:rPr lang="en-US" sz="2800" dirty="0">
                <a:cs typeface="B Tehran" panose="00000400000000000000" pitchFamily="2" charset="-78"/>
              </a:rPr>
              <a:t>. </a:t>
            </a:r>
            <a:endParaRPr lang="fa-IR" sz="2800" dirty="0" smtClean="0">
              <a:cs typeface="B Tehran" panose="00000400000000000000" pitchFamily="2" charset="-78"/>
            </a:endParaRPr>
          </a:p>
          <a:p>
            <a:pPr algn="r" rtl="1"/>
            <a:endParaRPr lang="en-US" sz="2800" dirty="0" smtClean="0">
              <a:cs typeface="B Tehran" panose="00000400000000000000" pitchFamily="2" charset="-78"/>
            </a:endParaRPr>
          </a:p>
          <a:p>
            <a:pPr algn="r" rtl="1"/>
            <a:r>
              <a:rPr lang="ar-SA" sz="2800" dirty="0">
                <a:cs typeface="B Tehran" panose="00000400000000000000" pitchFamily="2" charset="-78"/>
              </a:rPr>
              <a:t>امنيت اطلاعات به عنوان يك مبحث تكنولوژيكي مطرح است </a:t>
            </a:r>
            <a:r>
              <a:rPr lang="en-US" sz="2800" dirty="0" smtClean="0">
                <a:cs typeface="B Tehran" panose="00000400000000000000" pitchFamily="2" charset="-78"/>
              </a:rPr>
              <a:t>.</a:t>
            </a:r>
            <a:endParaRPr lang="fa-IR" sz="2800" dirty="0" smtClean="0">
              <a:cs typeface="B Tehran" panose="00000400000000000000" pitchFamily="2" charset="-78"/>
            </a:endParaRPr>
          </a:p>
          <a:p>
            <a:pPr algn="r" rtl="1"/>
            <a:endParaRPr lang="fa-IR" sz="2800" dirty="0" smtClean="0">
              <a:cs typeface="B Tehran" panose="00000400000000000000" pitchFamily="2" charset="-78"/>
            </a:endParaRPr>
          </a:p>
          <a:p>
            <a:pPr algn="r" rtl="1"/>
            <a:r>
              <a:rPr lang="ar-SA" sz="2800" dirty="0">
                <a:cs typeface="B Tehran" panose="00000400000000000000" pitchFamily="2" charset="-78"/>
              </a:rPr>
              <a:t>هرگاه كه كارمندان داخلي ناراضي از اداره اخراج شوند ، خطرات امنيتي از بين مي </a:t>
            </a:r>
            <a:r>
              <a:rPr lang="ar-SA" sz="2800" dirty="0" smtClean="0">
                <a:cs typeface="B Tehran" panose="00000400000000000000" pitchFamily="2" charset="-78"/>
              </a:rPr>
              <a:t>روند</a:t>
            </a:r>
            <a:r>
              <a:rPr lang="fa-IR" sz="2800" dirty="0" smtClean="0">
                <a:cs typeface="B Tehran" panose="00000400000000000000" pitchFamily="2" charset="-78"/>
              </a:rPr>
              <a:t>.</a:t>
            </a:r>
          </a:p>
          <a:p>
            <a:pPr algn="r" rtl="1"/>
            <a:endParaRPr lang="fa-IR" sz="2800" dirty="0" smtClean="0">
              <a:cs typeface="B Tehran" panose="00000400000000000000" pitchFamily="2" charset="-78"/>
            </a:endParaRPr>
          </a:p>
          <a:p>
            <a:pPr algn="r" rtl="1"/>
            <a:r>
              <a:rPr lang="ar-SA" sz="2800" dirty="0">
                <a:cs typeface="B Tehran" panose="00000400000000000000" pitchFamily="2" charset="-78"/>
              </a:rPr>
              <a:t>به جز مدير امنيت </a:t>
            </a:r>
            <a:r>
              <a:rPr lang="ar-SA" sz="2800" dirty="0" smtClean="0">
                <a:cs typeface="B Tehran" panose="00000400000000000000" pitchFamily="2" charset="-78"/>
              </a:rPr>
              <a:t>شبكه</a:t>
            </a:r>
            <a:r>
              <a:rPr lang="fa-IR" sz="2800" dirty="0" smtClean="0">
                <a:cs typeface="B Tehran" panose="00000400000000000000" pitchFamily="2" charset="-78"/>
              </a:rPr>
              <a:t>، </a:t>
            </a:r>
            <a:r>
              <a:rPr lang="ar-SA" sz="2800" dirty="0" smtClean="0">
                <a:cs typeface="B Tehran" panose="00000400000000000000" pitchFamily="2" charset="-78"/>
              </a:rPr>
              <a:t>هيچكس </a:t>
            </a:r>
            <a:r>
              <a:rPr lang="ar-SA" sz="2800" dirty="0">
                <a:cs typeface="B Tehran" panose="00000400000000000000" pitchFamily="2" charset="-78"/>
              </a:rPr>
              <a:t>در سازمان نبايد به رمزهاي </a:t>
            </a:r>
            <a:r>
              <a:rPr lang="ar-SA" sz="2800" dirty="0" smtClean="0">
                <a:cs typeface="B Tehran" panose="00000400000000000000" pitchFamily="2" charset="-78"/>
              </a:rPr>
              <a:t>عبور</a:t>
            </a:r>
            <a:r>
              <a:rPr lang="fa-IR" sz="2800" dirty="0" smtClean="0">
                <a:cs typeface="B Tehran" panose="00000400000000000000" pitchFamily="2" charset="-78"/>
              </a:rPr>
              <a:t> کاربران</a:t>
            </a:r>
            <a:r>
              <a:rPr lang="ar-SA" sz="2800" dirty="0" smtClean="0">
                <a:cs typeface="B Tehran" panose="00000400000000000000" pitchFamily="2" charset="-78"/>
              </a:rPr>
              <a:t> </a:t>
            </a:r>
            <a:r>
              <a:rPr lang="ar-SA" sz="2800" dirty="0">
                <a:cs typeface="B Tehran" panose="00000400000000000000" pitchFamily="2" charset="-78"/>
              </a:rPr>
              <a:t>دسترسي داشته باشد </a:t>
            </a:r>
            <a:r>
              <a:rPr lang="fa-IR" sz="2800" dirty="0" smtClean="0">
                <a:cs typeface="B Tehran" panose="00000400000000000000" pitchFamily="2" charset="-78"/>
              </a:rPr>
              <a:t>.</a:t>
            </a:r>
          </a:p>
          <a:p>
            <a:pPr algn="r" rtl="1"/>
            <a:endParaRPr lang="fa-IR" sz="2800" dirty="0" smtClean="0">
              <a:cs typeface="B Tehran" panose="00000400000000000000" pitchFamily="2" charset="-78"/>
            </a:endParaRPr>
          </a:p>
          <a:p>
            <a:pPr algn="r" rtl="1"/>
            <a:r>
              <a:rPr lang="ar-SA" sz="2800" dirty="0" smtClean="0">
                <a:cs typeface="B Tehran" panose="00000400000000000000" pitchFamily="2" charset="-78"/>
              </a:rPr>
              <a:t>امنيت داده </a:t>
            </a:r>
            <a:r>
              <a:rPr lang="ar-SA" sz="2800" dirty="0">
                <a:cs typeface="B Tehran" panose="00000400000000000000" pitchFamily="2" charset="-78"/>
              </a:rPr>
              <a:t>در طول انتقال </a:t>
            </a:r>
            <a:r>
              <a:rPr lang="ar-SA" sz="2800" dirty="0" smtClean="0">
                <a:cs typeface="B Tehran" panose="00000400000000000000" pitchFamily="2" charset="-78"/>
              </a:rPr>
              <a:t>آن </a:t>
            </a:r>
            <a:r>
              <a:rPr lang="ar-SA" sz="2800" dirty="0">
                <a:cs typeface="B Tehran" panose="00000400000000000000" pitchFamily="2" charset="-78"/>
              </a:rPr>
              <a:t>هدف رمزگذاري است</a:t>
            </a:r>
            <a:r>
              <a:rPr lang="en-US" sz="2800" dirty="0">
                <a:cs typeface="B Tehran" panose="00000400000000000000" pitchFamily="2" charset="-78"/>
              </a:rPr>
              <a:t> . </a:t>
            </a:r>
            <a:endParaRPr lang="fa-IR" sz="2800" dirty="0" smtClean="0">
              <a:cs typeface="B Tehran" panose="00000400000000000000" pitchFamily="2" charset="-78"/>
            </a:endParaRPr>
          </a:p>
          <a:p>
            <a:pPr algn="r" rtl="1"/>
            <a:endParaRPr lang="fa-IR" sz="2800" dirty="0">
              <a:cs typeface="B Tehran" panose="00000400000000000000" pitchFamily="2" charset="-78"/>
            </a:endParaRPr>
          </a:p>
          <a:p>
            <a:pPr algn="r" rtl="1"/>
            <a:r>
              <a:rPr lang="ar-SA" sz="2800" dirty="0">
                <a:cs typeface="B Tehran" panose="00000400000000000000" pitchFamily="2" charset="-78"/>
              </a:rPr>
              <a:t>رمزگذاري بايد براي ترافيك هاي داخلي شبكه به خوبي ترافيك خروجي شبكه انجام </a:t>
            </a:r>
            <a:r>
              <a:rPr lang="ar-SA" sz="2800" dirty="0" smtClean="0">
                <a:cs typeface="B Tehran" panose="00000400000000000000" pitchFamily="2" charset="-78"/>
              </a:rPr>
              <a:t>گيرد</a:t>
            </a:r>
            <a:r>
              <a:rPr lang="fa-IR" sz="2800" dirty="0" smtClean="0">
                <a:cs typeface="B Tehran" panose="00000400000000000000" pitchFamily="2" charset="-78"/>
              </a:rPr>
              <a:t>.</a:t>
            </a:r>
            <a:endParaRPr lang="en-US" sz="2800" dirty="0">
              <a:cs typeface="B Tehran" panose="00000400000000000000" pitchFamily="2" charset="-78"/>
            </a:endParaRPr>
          </a:p>
          <a:p>
            <a:pPr algn="r" rtl="1"/>
            <a:endParaRPr lang="fa-IR" sz="2800" dirty="0" smtClean="0">
              <a:cs typeface="B Tehran" panose="00000400000000000000" pitchFamily="2" charset="-78"/>
            </a:endParaRPr>
          </a:p>
          <a:p>
            <a:pPr algn="r" rtl="1"/>
            <a:endParaRPr lang="en-US" sz="2800" dirty="0">
              <a:cs typeface="B Teh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35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6600" dirty="0">
                <a:solidFill>
                  <a:schemeClr val="tx1"/>
                </a:solidFill>
                <a:cs typeface="B Farnaz" panose="00000400000000000000" pitchFamily="2" charset="-78"/>
              </a:rPr>
              <a:t>مدیریت </a:t>
            </a:r>
            <a:r>
              <a:rPr lang="fa-IR" sz="7200" dirty="0">
                <a:solidFill>
                  <a:schemeClr val="tx1"/>
                </a:solidFill>
                <a:cs typeface="B Farnaz" panose="00000400000000000000" pitchFamily="2" charset="-78"/>
              </a:rPr>
              <a:t>رخداد</a:t>
            </a:r>
            <a:endParaRPr lang="en-US" sz="6600" dirty="0">
              <a:solidFill>
                <a:schemeClr val="tx1"/>
              </a:solidFill>
              <a:cs typeface="B Farnaz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spcBef>
                <a:spcPct val="0"/>
              </a:spcBef>
              <a:buNone/>
            </a:pPr>
            <a:r>
              <a:rPr lang="fa-IR" sz="6600" dirty="0">
                <a:cs typeface="B Farnaz" panose="00000400000000000000" pitchFamily="2" charset="-78"/>
              </a:rPr>
              <a:t>مدیریت رخداد بسیار شبیه به اورژانس پزشكی است.</a:t>
            </a:r>
            <a:endParaRPr lang="en-US" sz="6600" dirty="0">
              <a:cs typeface="B Farnaz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42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cureNET\Pictures\Information-security-imag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121" y="1609416"/>
            <a:ext cx="3541906" cy="23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7200" dirty="0" smtClean="0">
                <a:solidFill>
                  <a:schemeClr val="tx1"/>
                </a:solidFill>
                <a:cs typeface="B Farnaz" panose="00000400000000000000" pitchFamily="2" charset="-78"/>
              </a:rPr>
              <a:t>مراحل کنترل رخداد رایانه ای</a:t>
            </a:r>
            <a:endParaRPr lang="en-US" sz="7200" dirty="0">
              <a:solidFill>
                <a:schemeClr val="tx1"/>
              </a:solidFill>
              <a:cs typeface="B Farnaz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315" y="1609416"/>
            <a:ext cx="8657297" cy="4846320"/>
          </a:xfrm>
        </p:spPr>
        <p:txBody>
          <a:bodyPr>
            <a:normAutofit fontScale="85000" lnSpcReduction="20000"/>
          </a:bodyPr>
          <a:lstStyle/>
          <a:p>
            <a:pPr marL="0" indent="0" algn="ctr" rtl="1">
              <a:buNone/>
            </a:pPr>
            <a:r>
              <a:rPr lang="fa-IR" sz="5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ehran" panose="00000400000000000000" pitchFamily="2" charset="-78"/>
              </a:rPr>
              <a:t>1. </a:t>
            </a:r>
            <a:r>
              <a:rPr lang="fa-IR" sz="5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ehran" panose="00000400000000000000" pitchFamily="2" charset="-78"/>
              </a:rPr>
              <a:t>آمادگی: </a:t>
            </a:r>
            <a:r>
              <a:rPr lang="fa-IR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ehran" panose="00000400000000000000" pitchFamily="2" charset="-78"/>
              </a:rPr>
              <a:t>داشتن سیاست­ها، روال­ها و توافق­هایی كه باعث می­شوند در زمان وقوع یك رخداد امنیتی، شما بر اساس یك سیاست مدون رفتار كرده و از تصمیمات شتابزده خودداری نمایید</a:t>
            </a:r>
            <a:r>
              <a:rPr lang="fa-IR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ehran" panose="00000400000000000000" pitchFamily="2" charset="-78"/>
              </a:rPr>
              <a:t>.</a:t>
            </a:r>
            <a:endParaRPr lang="en-US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eh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5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ehran" panose="00000400000000000000" pitchFamily="2" charset="-78"/>
              </a:rPr>
              <a:t>2. </a:t>
            </a:r>
            <a:r>
              <a:rPr lang="fa-IR" sz="5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ehran" panose="00000400000000000000" pitchFamily="2" charset="-78"/>
              </a:rPr>
              <a:t>شناسایی: </a:t>
            </a:r>
            <a:r>
              <a:rPr lang="fa-IR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ehran" panose="00000400000000000000" pitchFamily="2" charset="-78"/>
              </a:rPr>
              <a:t>تشخیص این موضوع كه اولا آیا یك رخداد امنیتی رخ داده است یا خیر و ثانیا در صورت وقوع، طبیعت این رخداد چیست</a:t>
            </a:r>
            <a:r>
              <a:rPr lang="fa-IR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ehran" panose="00000400000000000000" pitchFamily="2" charset="-78"/>
              </a:rPr>
              <a:t>.</a:t>
            </a:r>
            <a:endParaRPr lang="en-US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eh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ehran" panose="00000400000000000000" pitchFamily="2" charset="-78"/>
              </a:rPr>
              <a:t>3</a:t>
            </a:r>
            <a:r>
              <a:rPr lang="fa-IR" sz="5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ehran" panose="00000400000000000000" pitchFamily="2" charset="-78"/>
              </a:rPr>
              <a:t>. </a:t>
            </a:r>
            <a:r>
              <a:rPr lang="fa-IR" sz="5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ehran" panose="00000400000000000000" pitchFamily="2" charset="-78"/>
              </a:rPr>
              <a:t>كنترل و محدود سازی: </a:t>
            </a:r>
            <a:r>
              <a:rPr lang="fa-IR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ehran" panose="00000400000000000000" pitchFamily="2" charset="-78"/>
              </a:rPr>
              <a:t>محدود كردن دامنه رخداد و جلوگیری از بدتر شدن آن است</a:t>
            </a:r>
            <a:r>
              <a:rPr lang="fa-IR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ehran" panose="00000400000000000000" pitchFamily="2" charset="-78"/>
              </a:rPr>
              <a:t>.</a:t>
            </a:r>
            <a:endParaRPr lang="en-US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eh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5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ehran" panose="00000400000000000000" pitchFamily="2" charset="-78"/>
              </a:rPr>
              <a:t>4. </a:t>
            </a:r>
            <a:r>
              <a:rPr lang="fa-IR" sz="5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ehran" panose="00000400000000000000" pitchFamily="2" charset="-78"/>
              </a:rPr>
              <a:t>پاكسازی: </a:t>
            </a:r>
            <a:r>
              <a:rPr lang="fa-IR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ehran" panose="00000400000000000000" pitchFamily="2" charset="-78"/>
              </a:rPr>
              <a:t>حذف یا كاهش عواملی كه باعث وقوع این رخداد امنیتی شده اند</a:t>
            </a:r>
            <a:r>
              <a:rPr lang="fa-IR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ehran" panose="00000400000000000000" pitchFamily="2" charset="-78"/>
              </a:rPr>
              <a:t>.</a:t>
            </a:r>
            <a:endParaRPr lang="en-US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eh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5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ehran" panose="00000400000000000000" pitchFamily="2" charset="-78"/>
              </a:rPr>
              <a:t>5. </a:t>
            </a:r>
            <a:r>
              <a:rPr lang="fa-IR" sz="5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ehran" panose="00000400000000000000" pitchFamily="2" charset="-78"/>
              </a:rPr>
              <a:t>بازیابی: </a:t>
            </a:r>
            <a:r>
              <a:rPr lang="fa-IR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ehran" panose="00000400000000000000" pitchFamily="2" charset="-78"/>
              </a:rPr>
              <a:t>بازگرداندن سیستم به وضعیت عادی و كاربردی</a:t>
            </a:r>
            <a:r>
              <a:rPr lang="fa-IR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ehran" panose="00000400000000000000" pitchFamily="2" charset="-78"/>
              </a:rPr>
              <a:t>.</a:t>
            </a:r>
            <a:endParaRPr lang="en-US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eh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5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ehran" panose="00000400000000000000" pitchFamily="2" charset="-78"/>
              </a:rPr>
              <a:t>6. پیگیری: </a:t>
            </a:r>
            <a:r>
              <a:rPr lang="fa-IR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ehran" panose="00000400000000000000" pitchFamily="2" charset="-78"/>
              </a:rPr>
              <a:t>یادگیری از این تجربه و استفاده از آن در هنگام وقوع رخدادهای آتی.</a:t>
            </a:r>
            <a:endParaRPr lang="en-US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ehran" panose="00000400000000000000" pitchFamily="2" charset="-78"/>
            </a:endParaRPr>
          </a:p>
          <a:p>
            <a:pPr marL="0" indent="0" algn="r" rtl="1">
              <a:buNone/>
            </a:pPr>
            <a:endParaRPr lang="en-US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eh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08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6212" y="-1114330"/>
            <a:ext cx="8823360" cy="3329581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Farnaz" panose="00000400000000000000" pitchFamily="2" charset="-78"/>
              </a:rPr>
              <a:t>نقش عوامل انسانی در امنیت شبکه های کامپیوتری</a:t>
            </a:r>
            <a:endParaRPr lang="en-US" b="0" cap="none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Farnaz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9138" y="3385996"/>
            <a:ext cx="3705211" cy="2879002"/>
          </a:xfrm>
        </p:spPr>
        <p:txBody>
          <a:bodyPr>
            <a:noAutofit/>
          </a:bodyPr>
          <a:lstStyle/>
          <a:p>
            <a:pPr algn="r" rtl="1"/>
            <a:r>
              <a:rPr lang="fa-IR" sz="32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  <a:cs typeface="B Farnaz" panose="00000400000000000000" pitchFamily="2" charset="-78"/>
              </a:rPr>
              <a:t>اشتباهات </a:t>
            </a:r>
            <a:r>
              <a:rPr lang="fa-IR" sz="32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  <a:cs typeface="B Farnaz" panose="00000400000000000000" pitchFamily="2" charset="-78"/>
              </a:rPr>
              <a:t>متداول:</a:t>
            </a:r>
          </a:p>
          <a:p>
            <a:pPr algn="r" rtl="1"/>
            <a:endParaRPr lang="fa-IR" sz="3200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  <a:cs typeface="B Farnaz" panose="00000400000000000000" pitchFamily="2" charset="-78"/>
            </a:endParaRPr>
          </a:p>
          <a:p>
            <a:pPr algn="r" rtl="1"/>
            <a:r>
              <a:rPr lang="fa-IR" sz="32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  <a:cs typeface="B Farnaz" panose="00000400000000000000" pitchFamily="2" charset="-78"/>
              </a:rPr>
              <a:t>    مديران سيستم</a:t>
            </a:r>
          </a:p>
          <a:p>
            <a:pPr algn="r" rtl="1"/>
            <a:r>
              <a:rPr lang="fa-IR" sz="32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  <a:cs typeface="B Farnaz" panose="00000400000000000000" pitchFamily="2" charset="-78"/>
              </a:rPr>
              <a:t>    مديران </a:t>
            </a:r>
            <a:r>
              <a:rPr lang="fa-IR" sz="32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  <a:cs typeface="B Farnaz" panose="00000400000000000000" pitchFamily="2" charset="-78"/>
              </a:rPr>
              <a:t>سازمان ها </a:t>
            </a:r>
            <a:endParaRPr lang="fa-IR" sz="3200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  <a:cs typeface="B Farnaz" panose="00000400000000000000" pitchFamily="2" charset="-78"/>
            </a:endParaRPr>
          </a:p>
          <a:p>
            <a:pPr algn="r" rtl="1"/>
            <a:r>
              <a:rPr lang="fa-IR" sz="32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  <a:cs typeface="B Farnaz" panose="00000400000000000000" pitchFamily="2" charset="-78"/>
              </a:rPr>
              <a:t>    کاربران </a:t>
            </a:r>
            <a:r>
              <a:rPr lang="fa-IR" sz="32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  <a:cs typeface="B Farnaz" panose="00000400000000000000" pitchFamily="2" charset="-78"/>
              </a:rPr>
              <a:t>معمولی </a:t>
            </a:r>
            <a:endParaRPr lang="fa-IR" sz="3200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  <a:cs typeface="B Farnaz" panose="00000400000000000000" pitchFamily="2" charset="-78"/>
            </a:endParaRPr>
          </a:p>
          <a:p>
            <a:pPr algn="r" rtl="1"/>
            <a:endParaRPr lang="fa-IR" sz="1100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  <a:cs typeface="B Farnaz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37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152400"/>
            <a:ext cx="7239000" cy="1143000"/>
          </a:xfrm>
        </p:spPr>
        <p:txBody>
          <a:bodyPr>
            <a:noAutofit/>
          </a:bodyPr>
          <a:lstStyle/>
          <a:p>
            <a:pPr algn="r" rtl="1"/>
            <a:r>
              <a:rPr lang="fa-IR" sz="7200" dirty="0">
                <a:solidFill>
                  <a:schemeClr val="tx1"/>
                </a:solidFill>
                <a:effectLst/>
                <a:cs typeface="B Farnaz" panose="00000400000000000000" pitchFamily="2" charset="-78"/>
              </a:rPr>
              <a:t>اشتباهات متداول مديران سازمان ها </a:t>
            </a:r>
            <a:endParaRPr lang="en-US" sz="7200" dirty="0">
              <a:solidFill>
                <a:schemeClr val="tx1"/>
              </a:solidFill>
              <a:cs typeface="B Farnaz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834" y="2442335"/>
            <a:ext cx="9287112" cy="484632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200" dirty="0">
                <a:cs typeface="B Tehran" panose="00000400000000000000" pitchFamily="2" charset="-78"/>
              </a:rPr>
              <a:t>مورد يک : استخدام کارشناسان آموزش نديده و غيرخبره </a:t>
            </a:r>
            <a:br>
              <a:rPr lang="fa-IR" sz="3200" dirty="0">
                <a:cs typeface="B Tehran" panose="00000400000000000000" pitchFamily="2" charset="-78"/>
              </a:rPr>
            </a:br>
            <a:r>
              <a:rPr lang="fa-IR" sz="3200" dirty="0">
                <a:cs typeface="B Tehran" panose="00000400000000000000" pitchFamily="2" charset="-78"/>
              </a:rPr>
              <a:t>مورد دوم : فقدان آگاهی لازم در رابطه با تاثير يک ضعف امنيتی بر عملکرد سازمان </a:t>
            </a:r>
            <a:endParaRPr lang="fa-IR" sz="3200" dirty="0">
              <a:cs typeface="B Teh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dirty="0">
                <a:cs typeface="B Tehran" panose="00000400000000000000" pitchFamily="2" charset="-78"/>
              </a:rPr>
              <a:t>مورد سوم : عدم تخصيص بودجه مناسب برای پرداختن به امنيت اطلاعات </a:t>
            </a:r>
            <a:endParaRPr lang="fa-IR" sz="3200" dirty="0">
              <a:cs typeface="B Teh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dirty="0">
                <a:cs typeface="B Tehran" panose="00000400000000000000" pitchFamily="2" charset="-78"/>
              </a:rPr>
              <a:t>مورد چهارم : اتکاء کامل به ابزارها و محصولات </a:t>
            </a:r>
            <a:r>
              <a:rPr lang="fa-IR" sz="3200" dirty="0">
                <a:cs typeface="B Tehran" panose="00000400000000000000" pitchFamily="2" charset="-78"/>
              </a:rPr>
              <a:t>تجاری</a:t>
            </a:r>
          </a:p>
          <a:p>
            <a:pPr marL="0" indent="0" algn="r" rtl="1">
              <a:buNone/>
            </a:pPr>
            <a:r>
              <a:rPr lang="fa-IR" sz="3200" dirty="0">
                <a:cs typeface="B Tehran" panose="00000400000000000000" pitchFamily="2" charset="-78"/>
              </a:rPr>
              <a:t>مورد پنجم : يک مرتبه سرمايه گذاری در ارتباط با امنيت </a:t>
            </a:r>
            <a:endParaRPr lang="fa-IR" sz="3200" dirty="0">
              <a:cs typeface="B Teh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350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152400"/>
            <a:ext cx="7239000" cy="1143000"/>
          </a:xfrm>
        </p:spPr>
        <p:txBody>
          <a:bodyPr>
            <a:noAutofit/>
          </a:bodyPr>
          <a:lstStyle/>
          <a:p>
            <a:pPr algn="r" rtl="1"/>
            <a:r>
              <a:rPr lang="fa-IR" sz="7200" dirty="0">
                <a:solidFill>
                  <a:schemeClr val="tx1"/>
                </a:solidFill>
                <a:effectLst/>
                <a:cs typeface="B Farnaz" panose="00000400000000000000" pitchFamily="2" charset="-78"/>
              </a:rPr>
              <a:t>اشتباهات متداول کاربران معمولی </a:t>
            </a:r>
            <a:endParaRPr lang="en-US" sz="7200" dirty="0">
              <a:solidFill>
                <a:schemeClr val="tx1"/>
              </a:solidFill>
              <a:cs typeface="B Farnaz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7946" y="2578137"/>
            <a:ext cx="7620000" cy="484632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200" dirty="0">
                <a:cs typeface="B Tehran" panose="00000400000000000000" pitchFamily="2" charset="-78"/>
              </a:rPr>
              <a:t>مورد يک : تخطی از سياست امنينی سازمان </a:t>
            </a:r>
            <a:endParaRPr lang="fa-IR" sz="3200" dirty="0">
              <a:cs typeface="B Teh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dirty="0">
                <a:cs typeface="B Tehran" panose="00000400000000000000" pitchFamily="2" charset="-78"/>
              </a:rPr>
              <a:t>مورد دوم : ارسال داده حساس بر روی کامپيوترهای </a:t>
            </a:r>
            <a:r>
              <a:rPr lang="fa-IR" sz="3200" dirty="0">
                <a:cs typeface="B Tehran" panose="00000400000000000000" pitchFamily="2" charset="-78"/>
              </a:rPr>
              <a:t>منزل</a:t>
            </a:r>
          </a:p>
          <a:p>
            <a:pPr marL="0" indent="0" algn="r" rtl="1">
              <a:buNone/>
            </a:pPr>
            <a:r>
              <a:rPr lang="fa-IR" sz="3200" dirty="0">
                <a:cs typeface="B Tehran" panose="00000400000000000000" pitchFamily="2" charset="-78"/>
              </a:rPr>
              <a:t>مورد سوم : ياداشت داده های حساس و ذخيره غيرايمن آنان </a:t>
            </a:r>
            <a:endParaRPr lang="fa-IR" sz="3200" dirty="0">
              <a:cs typeface="B Teh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dirty="0">
                <a:cs typeface="B Tehran" panose="00000400000000000000" pitchFamily="2" charset="-78"/>
              </a:rPr>
              <a:t>مورد چهارم : دريافت فايل از سايت های غير مطمئن </a:t>
            </a:r>
            <a:endParaRPr lang="fa-IR" sz="3200" dirty="0">
              <a:cs typeface="B Teh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dirty="0">
                <a:cs typeface="B Tehran" panose="00000400000000000000" pitchFamily="2" charset="-78"/>
              </a:rPr>
              <a:t>مورد پنجم : عدم رعايت امنيت فيزيکی </a:t>
            </a:r>
            <a:endParaRPr lang="fa-IR" sz="3200" dirty="0">
              <a:cs typeface="B Teh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18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76" y="152400"/>
            <a:ext cx="8105036" cy="1143000"/>
          </a:xfrm>
        </p:spPr>
        <p:txBody>
          <a:bodyPr>
            <a:noAutofit/>
          </a:bodyPr>
          <a:lstStyle/>
          <a:p>
            <a:pPr algn="r" rtl="1"/>
            <a:r>
              <a:rPr lang="fa-IR" sz="7200" dirty="0">
                <a:solidFill>
                  <a:schemeClr val="tx1"/>
                </a:solidFill>
                <a:effectLst/>
                <a:cs typeface="B Farnaz" panose="00000400000000000000" pitchFamily="2" charset="-78"/>
              </a:rPr>
              <a:t>اشتباهات متداول مديران سيستم </a:t>
            </a:r>
            <a:endParaRPr lang="en-US" sz="7200" dirty="0">
              <a:solidFill>
                <a:schemeClr val="tx1"/>
              </a:solidFill>
              <a:cs typeface="B Farnaz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8923" y="2451388"/>
            <a:ext cx="9155237" cy="484632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200" dirty="0">
                <a:cs typeface="B Tehran" panose="00000400000000000000" pitchFamily="2" charset="-78"/>
              </a:rPr>
              <a:t>مورديک : عدم وجود يک سياست امنيتی شخصی </a:t>
            </a:r>
            <a:endParaRPr lang="fa-IR" sz="3200" dirty="0">
              <a:cs typeface="B Teh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dirty="0">
                <a:cs typeface="B Tehran" panose="00000400000000000000" pitchFamily="2" charset="-78"/>
              </a:rPr>
              <a:t>مورد دو : اتصال سيستم های فاقد پيکربندی مناسب به اينترنت </a:t>
            </a:r>
            <a:endParaRPr lang="fa-IR" sz="3200" dirty="0">
              <a:cs typeface="B Teh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dirty="0">
                <a:cs typeface="B Tehran" panose="00000400000000000000" pitchFamily="2" charset="-78"/>
              </a:rPr>
              <a:t>مورد سه : اعتماد بيش از اندازه به ابزارها </a:t>
            </a:r>
            <a:endParaRPr lang="fa-IR" sz="3200" dirty="0">
              <a:cs typeface="B Teh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dirty="0">
                <a:cs typeface="B Tehran" panose="00000400000000000000" pitchFamily="2" charset="-78"/>
              </a:rPr>
              <a:t>مورد چهار : عدم مشاهده لاگ ها ( </a:t>
            </a:r>
            <a:r>
              <a:rPr lang="en-US" sz="3200" dirty="0">
                <a:cs typeface="B Tehran" panose="00000400000000000000" pitchFamily="2" charset="-78"/>
              </a:rPr>
              <a:t>Logs</a:t>
            </a:r>
            <a:r>
              <a:rPr lang="fa-IR" sz="3200" dirty="0">
                <a:cs typeface="B Tehran" panose="00000400000000000000" pitchFamily="2" charset="-78"/>
              </a:rPr>
              <a:t> ) </a:t>
            </a:r>
            <a:endParaRPr lang="fa-IR" sz="3200" dirty="0">
              <a:cs typeface="B Teh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dirty="0">
                <a:cs typeface="B Tehran" panose="00000400000000000000" pitchFamily="2" charset="-78"/>
              </a:rPr>
              <a:t>مورد پنج : اجرای سرويس ها و يا اسکريپت های اضافه و غير </a:t>
            </a:r>
            <a:r>
              <a:rPr lang="fa-IR" sz="3200" dirty="0" smtClean="0">
                <a:cs typeface="B Tehran" panose="00000400000000000000" pitchFamily="2" charset="-78"/>
              </a:rPr>
              <a:t>ضروری</a:t>
            </a:r>
          </a:p>
          <a:p>
            <a:pPr marL="0" indent="0" algn="r" rtl="1">
              <a:buNone/>
            </a:pPr>
            <a:r>
              <a:rPr lang="fa-IR" sz="3200" dirty="0" smtClean="0">
                <a:cs typeface="B Tehran" panose="00000400000000000000" pitchFamily="2" charset="-78"/>
              </a:rPr>
              <a:t>و ... </a:t>
            </a:r>
            <a:endParaRPr lang="fa-IR" sz="3200" dirty="0">
              <a:cs typeface="B Teh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70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8952" y="1009291"/>
            <a:ext cx="9635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7200" dirty="0" smtClean="0">
                <a:cs typeface="B Farnaz" panose="00000400000000000000" pitchFamily="2" charset="-78"/>
              </a:rPr>
              <a:t>آمار حملات در ماه اکتبر 2012</a:t>
            </a:r>
            <a:endParaRPr lang="en-US" sz="7200" dirty="0">
              <a:cs typeface="B Farnaz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11" y="2797873"/>
            <a:ext cx="10963275" cy="3438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01" y="2797872"/>
            <a:ext cx="66103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4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389120" y="1432560"/>
            <a:ext cx="6649148" cy="2919984"/>
          </a:xfrm>
        </p:spPr>
        <p:txBody>
          <a:bodyPr>
            <a:noAutofit/>
          </a:bodyPr>
          <a:lstStyle/>
          <a:p>
            <a:pPr algn="r" rtl="1"/>
            <a:r>
              <a:rPr lang="fa-IR" sz="3600" dirty="0">
                <a:cs typeface="B Farnaz" panose="00000400000000000000" pitchFamily="2" charset="-78"/>
              </a:rPr>
              <a:t>طبق آمار شرکت </a:t>
            </a:r>
            <a:r>
              <a:rPr lang="en-US" sz="3600" dirty="0">
                <a:cs typeface="B Farnaz" panose="00000400000000000000" pitchFamily="2" charset="-78"/>
              </a:rPr>
              <a:t>Kaspersky</a:t>
            </a:r>
          </a:p>
          <a:p>
            <a:pPr algn="r" rtl="1"/>
            <a:r>
              <a:rPr lang="fa-IR" sz="3600" dirty="0">
                <a:cs typeface="B Farnaz" panose="00000400000000000000" pitchFamily="2" charset="-78"/>
              </a:rPr>
              <a:t>71.5% از دیوایس های قابل حمل در ایران دارای دچار نوعی مخاطره هستند</a:t>
            </a:r>
            <a:endParaRPr lang="en-US" sz="3600" dirty="0">
              <a:cs typeface="B Farnaz" panose="00000400000000000000" pitchFamily="2" charset="-78"/>
            </a:endParaRPr>
          </a:p>
        </p:txBody>
      </p:sp>
      <p:pic>
        <p:nvPicPr>
          <p:cNvPr id="6146" name="Picture 2" descr="C:\Users\secureNET\Pictures\plug_shaped_elecom_security_usb_flash_drive_1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3899">
            <a:off x="578232" y="1388947"/>
            <a:ext cx="4193699" cy="3473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2709" y="5562601"/>
            <a:ext cx="2972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dirty="0">
                <a:cs typeface="B Farnaz" panose="00000400000000000000" pitchFamily="2" charset="-78"/>
              </a:rPr>
              <a:t>یادآور </a:t>
            </a:r>
            <a:r>
              <a:rPr lang="en-US" sz="3600" dirty="0">
                <a:cs typeface="B Farnaz" panose="00000400000000000000" pitchFamily="2" charset="-78"/>
              </a:rPr>
              <a:t>StuxNet</a:t>
            </a:r>
            <a:endParaRPr lang="en-US" sz="3600" dirty="0">
              <a:cs typeface="B Farnaz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245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0160" y="0"/>
            <a:ext cx="9023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7200" dirty="0" smtClean="0">
                <a:cs typeface="B Farnaz" panose="00000400000000000000" pitchFamily="2" charset="-78"/>
              </a:rPr>
              <a:t>دفاع در چند لایه</a:t>
            </a:r>
            <a:endParaRPr lang="en-US" sz="7200" dirty="0">
              <a:cs typeface="B Farnaz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67221"/>
            <a:ext cx="11018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2400" dirty="0">
                <a:cs typeface="B Tehran" panose="00000400000000000000" pitchFamily="2" charset="-78"/>
              </a:rPr>
              <a:t>لايه اول : سياست های امنيتی ، رويه ها و اطلاع رسانی </a:t>
            </a:r>
            <a:endParaRPr lang="en-US" sz="2400" dirty="0">
              <a:cs typeface="B Tehran" panose="00000400000000000000" pitchFamily="2" charset="-78"/>
            </a:endParaRPr>
          </a:p>
          <a:p>
            <a:pPr lvl="0" algn="r" rtl="1"/>
            <a:r>
              <a:rPr lang="ar-SA" sz="2400" dirty="0">
                <a:cs typeface="B Tehran" panose="00000400000000000000" pitchFamily="2" charset="-78"/>
              </a:rPr>
              <a:t>لايه دوم : امنيت فيزيكی ( نظير حفاظت فيزيكی، امنیت و نظارت پیرامونی )</a:t>
            </a:r>
            <a:endParaRPr lang="en-US" sz="2400" dirty="0">
              <a:cs typeface="B Tehran" panose="00000400000000000000" pitchFamily="2" charset="-78"/>
            </a:endParaRPr>
          </a:p>
          <a:p>
            <a:pPr lvl="0" algn="r" rtl="1"/>
            <a:r>
              <a:rPr lang="ar-SA" sz="2400" dirty="0">
                <a:cs typeface="B Tehran" panose="00000400000000000000" pitchFamily="2" charset="-78"/>
              </a:rPr>
              <a:t>لايه سوم : حفاظت از محدوده عملياتی يك شبكه داخلی به منظور ارتباط با ساير شبكه ها ( نظير استفاده از فايروال ها، </a:t>
            </a:r>
            <a:r>
              <a:rPr lang="en-US" sz="2400" dirty="0">
                <a:cs typeface="B Tehran" panose="00000400000000000000" pitchFamily="2" charset="-78"/>
              </a:rPr>
              <a:t>IDS/IPS</a:t>
            </a:r>
            <a:r>
              <a:rPr lang="ar-SA" sz="2400" dirty="0">
                <a:cs typeface="B Tehran" panose="00000400000000000000" pitchFamily="2" charset="-78"/>
              </a:rPr>
              <a:t> ) </a:t>
            </a:r>
            <a:endParaRPr lang="en-US" sz="2400" dirty="0">
              <a:cs typeface="B Tehran" panose="00000400000000000000" pitchFamily="2" charset="-78"/>
            </a:endParaRPr>
          </a:p>
          <a:p>
            <a:pPr lvl="0" algn="r" rtl="1"/>
            <a:r>
              <a:rPr lang="ar-SA" sz="2400" dirty="0">
                <a:cs typeface="B Tehran" panose="00000400000000000000" pitchFamily="2" charset="-78"/>
              </a:rPr>
              <a:t>لايه چهارم : ايمن سازی شبكه داخلی </a:t>
            </a:r>
            <a:endParaRPr lang="en-US" sz="2400" dirty="0">
              <a:cs typeface="B Tehran" panose="00000400000000000000" pitchFamily="2" charset="-78"/>
            </a:endParaRPr>
          </a:p>
          <a:p>
            <a:pPr lvl="0" algn="r" rtl="1"/>
            <a:r>
              <a:rPr lang="ar-SA" sz="2400" dirty="0">
                <a:cs typeface="B Tehran" panose="00000400000000000000" pitchFamily="2" charset="-78"/>
              </a:rPr>
              <a:t>لايه پنجم : امنيت كامپيوترها و دستگاه های ميزبان ( ايجاد سيستم های تدافعی لازم ) </a:t>
            </a:r>
            <a:endParaRPr lang="en-US" sz="2400" dirty="0">
              <a:cs typeface="B Tehran" panose="00000400000000000000" pitchFamily="2" charset="-78"/>
            </a:endParaRPr>
          </a:p>
          <a:p>
            <a:pPr lvl="0" algn="r" rtl="1"/>
            <a:r>
              <a:rPr lang="ar-SA" sz="2400" dirty="0">
                <a:cs typeface="B Tehran" panose="00000400000000000000" pitchFamily="2" charset="-78"/>
              </a:rPr>
              <a:t>لايه ششم : امنيت برنامه های كاربردی ( نصب های ايمن به همراه نصب تمامی </a:t>
            </a:r>
            <a:r>
              <a:rPr lang="en-US" sz="2400" dirty="0">
                <a:cs typeface="B Tehran" panose="00000400000000000000" pitchFamily="2" charset="-78"/>
              </a:rPr>
              <a:t>Service Packs</a:t>
            </a:r>
            <a:r>
              <a:rPr lang="ar-SA" sz="2400" dirty="0">
                <a:cs typeface="B Tehran" panose="00000400000000000000" pitchFamily="2" charset="-78"/>
              </a:rPr>
              <a:t> و </a:t>
            </a:r>
            <a:r>
              <a:rPr lang="en-US" sz="2400" dirty="0">
                <a:cs typeface="B Tehran" panose="00000400000000000000" pitchFamily="2" charset="-78"/>
              </a:rPr>
              <a:t>Patch</a:t>
            </a:r>
            <a:r>
              <a:rPr lang="ar-SA" sz="2400" dirty="0">
                <a:cs typeface="B Tehran" panose="00000400000000000000" pitchFamily="2" charset="-78"/>
              </a:rPr>
              <a:t> محصولات نرم افزاری موجود در سازمان به منظور پيشگيری از حملات برنامه ريزی شده با بهره گيری از نقاط ضعف موجود )</a:t>
            </a:r>
            <a:endParaRPr lang="en-US" sz="2400" dirty="0">
              <a:cs typeface="B Tehran" panose="00000400000000000000" pitchFamily="2" charset="-78"/>
            </a:endParaRPr>
          </a:p>
          <a:p>
            <a:pPr lvl="0" algn="r" rtl="1"/>
            <a:r>
              <a:rPr lang="ar-SA" sz="2400" dirty="0">
                <a:cs typeface="B Tehran" panose="00000400000000000000" pitchFamily="2" charset="-78"/>
              </a:rPr>
              <a:t>لايه هفتم : امنيت داده ( بهره گيری از سيستم امنيتی فايل و يا فولدر سيستم فايل </a:t>
            </a:r>
            <a:r>
              <a:rPr lang="en-US" sz="2400" dirty="0">
                <a:cs typeface="B Tehran" panose="00000400000000000000" pitchFamily="2" charset="-78"/>
              </a:rPr>
              <a:t>NTFS</a:t>
            </a:r>
            <a:r>
              <a:rPr lang="ar-SA" sz="2400" dirty="0">
                <a:cs typeface="B Tehran" panose="00000400000000000000" pitchFamily="2" charset="-78"/>
              </a:rPr>
              <a:t> ، رمزنگاری ، ليست های كنترل دستيابی ، ايجاد نسخه های </a:t>
            </a:r>
            <a:r>
              <a:rPr lang="en-US" sz="2400" dirty="0">
                <a:cs typeface="B Tehran" panose="00000400000000000000" pitchFamily="2" charset="-78"/>
              </a:rPr>
              <a:t>Backup</a:t>
            </a:r>
            <a:r>
              <a:rPr lang="ar-SA" sz="2400" dirty="0">
                <a:cs typeface="B Tehran" panose="00000400000000000000" pitchFamily="2" charset="-78"/>
              </a:rPr>
              <a:t> از داده ها و مكانيزم های لازم به منظور بازيافت اطلاعات )</a:t>
            </a:r>
            <a:endParaRPr lang="en-US" sz="2400" dirty="0">
              <a:cs typeface="B Tehran" panose="00000400000000000000" pitchFamily="2" charset="-78"/>
            </a:endParaRPr>
          </a:p>
          <a:p>
            <a:pPr algn="r" rtl="1"/>
            <a:endParaRPr lang="en-US" sz="2400" dirty="0">
              <a:cs typeface="B Tehran" panose="00000400000000000000" pitchFamily="2" charset="-78"/>
            </a:endParaRPr>
          </a:p>
          <a:p>
            <a:pPr algn="r" rtl="1"/>
            <a:endParaRPr lang="en-US" sz="2400" dirty="0">
              <a:cs typeface="B Tehra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8750" y1="55652" x2="68750" y2="64783"/>
                        <a14:foregroundMark x1="73250" y1="40000" x2="73750" y2="16957"/>
                        <a14:foregroundMark x1="75500" y1="8261" x2="75000" y2="11304"/>
                        <a14:foregroundMark x1="53500" y1="51304" x2="53250" y2="50000"/>
                        <a14:foregroundMark x1="45250" y1="51304" x2="44750" y2="47826"/>
                        <a14:foregroundMark x1="42625" y1="50870" x2="39625" y2="57826"/>
                        <a14:foregroundMark x1="35375" y1="49565" x2="36125" y2="51739"/>
                        <a14:foregroundMark x1="27125" y1="51739" x2="26250" y2="50000"/>
                        <a14:foregroundMark x1="18500" y1="49565" x2="17625" y2="50000"/>
                        <a14:foregroundMark x1="9750" y1="50870" x2="10000" y2="50000"/>
                        <a14:foregroundMark x1="1375" y1="51304" x2="1125" y2="50000"/>
                        <a14:foregroundMark x1="68000" y1="47826" x2="66875" y2="41739"/>
                        <a14:foregroundMark x1="63000" y1="51739" x2="61875" y2="48261"/>
                        <a14:foregroundMark x1="67750" y1="65652" x2="67375" y2="78261"/>
                        <a14:foregroundMark x1="66625" y1="63478" x2="68250" y2="83913"/>
                        <a14:backgroundMark x1="59125" y1="33913" x2="250" y2="5652"/>
                        <a14:backgroundMark x1="67250" y1="65217" x2="64125" y2="96522"/>
                        <a14:backgroundMark x1="53500" y1="92174" x2="52500" y2="98261"/>
                        <a14:backgroundMark x1="47375" y1="93913" x2="42375" y2="98696"/>
                        <a14:backgroundMark x1="38750" y1="92609" x2="36000" y2="96957"/>
                        <a14:backgroundMark x1="28750" y1="91739" x2="26125" y2="99565"/>
                        <a14:backgroundMark x1="20000" y1="90435" x2="18375" y2="98261"/>
                        <a14:backgroundMark x1="11250" y1="93478" x2="9750" y2="98261"/>
                        <a14:backgroundMark x1="3125" y1="93478" x2="1625" y2="97391"/>
                        <a14:backgroundMark x1="17125" y1="97391" x2="17125" y2="99565"/>
                        <a14:backgroundMark x1="8500" y1="97391" x2="7750" y2="99565"/>
                        <a14:backgroundMark x1="78875" y1="16957" x2="79750" y2="33478"/>
                        <a14:backgroundMark x1="18000" y1="94783" x2="15500" y2="9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29201"/>
            <a:ext cx="636104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48971" y="1172253"/>
            <a:ext cx="90232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B Farnaz" panose="00000400000000000000" pitchFamily="2" charset="-78"/>
              </a:rPr>
              <a:t>لازم هستند ولی کافی نه !</a:t>
            </a:r>
          </a:p>
          <a:p>
            <a:pPr algn="r" rtl="1"/>
            <a:r>
              <a:rPr lang="fa-IR" sz="7200" dirty="0" smtClean="0">
                <a:cs typeface="B Farnaz" panose="00000400000000000000" pitchFamily="2" charset="-78"/>
              </a:rPr>
              <a:t>یک سازمان باید چگونگی محافظت از اطلاعاتش را پیدا کند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020" y="132256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75" y="529835"/>
            <a:ext cx="9871947" cy="5837913"/>
          </a:xfrm>
        </p:spPr>
        <p:txBody>
          <a:bodyPr/>
          <a:lstStyle/>
          <a:p>
            <a:pPr algn="r" rtl="1"/>
            <a:r>
              <a:rPr lang="fa-IR" sz="8000" dirty="0" smtClean="0">
                <a:cs typeface="B Titr" panose="00000700000000000000" pitchFamily="2" charset="-78"/>
              </a:rPr>
              <a:t>سمینار امنیت اطلاعات با تاکید بر مباحث امنیت شبکه</a:t>
            </a:r>
            <a:r>
              <a:rPr lang="en-US" sz="8000" dirty="0" smtClean="0">
                <a:cs typeface="B Titr" panose="00000700000000000000" pitchFamily="2" charset="-78"/>
              </a:rPr>
              <a:t/>
            </a:r>
            <a:br>
              <a:rPr lang="en-US" sz="8000" dirty="0" smtClean="0">
                <a:cs typeface="B Titr" panose="00000700000000000000" pitchFamily="2" charset="-78"/>
              </a:rPr>
            </a:br>
            <a:r>
              <a:rPr lang="en-US" sz="8000" dirty="0">
                <a:cs typeface="B Titr" panose="00000700000000000000" pitchFamily="2" charset="-78"/>
              </a:rPr>
              <a:t/>
            </a:r>
            <a:br>
              <a:rPr lang="en-US" sz="8000" dirty="0">
                <a:cs typeface="B Titr" panose="00000700000000000000" pitchFamily="2" charset="-78"/>
              </a:rPr>
            </a:br>
            <a:endParaRPr lang="en-US" sz="8000" dirty="0">
              <a:cs typeface="B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185" y="6081310"/>
            <a:ext cx="203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Tehran" panose="00000400000000000000" pitchFamily="2" charset="-78"/>
              </a:rPr>
              <a:t>دانشگاه پیام نور    دوازدهم آذر</a:t>
            </a:r>
            <a:endParaRPr lang="en-US" dirty="0">
              <a:cs typeface="B Tehr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18" y="3064980"/>
            <a:ext cx="5443002" cy="301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1009291"/>
            <a:ext cx="90232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7200" dirty="0" smtClean="0">
                <a:cs typeface="B Farnaz" panose="00000400000000000000" pitchFamily="2" charset="-78"/>
              </a:rPr>
              <a:t>ضعیف ترین حلقه در امنیت اطلاعات</a:t>
            </a:r>
          </a:p>
          <a:p>
            <a:pPr algn="r" rtl="1"/>
            <a:r>
              <a:rPr lang="fa-IR" sz="7200" dirty="0" smtClean="0">
                <a:solidFill>
                  <a:schemeClr val="accent1"/>
                </a:solidFill>
                <a:cs typeface="B Farnaz" panose="00000400000000000000" pitchFamily="2" charset="-78"/>
              </a:rPr>
              <a:t> انسان ها </a:t>
            </a:r>
            <a:r>
              <a:rPr lang="fa-IR" sz="7200" dirty="0" smtClean="0">
                <a:cs typeface="B Farnaz" panose="00000400000000000000" pitchFamily="2" charset="-78"/>
              </a:rPr>
              <a:t>هستند</a:t>
            </a:r>
            <a:endParaRPr lang="en-US" sz="7200" dirty="0">
              <a:cs typeface="B Farnaz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8" y="4157932"/>
            <a:ext cx="4568553" cy="25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49522"/>
            <a:ext cx="11426590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dirty="0" smtClean="0">
                <a:cs typeface="B Tehran" panose="00000400000000000000" pitchFamily="2" charset="-78"/>
              </a:rPr>
              <a:t>سرپرستی وزارت وفناوری اطلاعات به عهده چه فردی می باشد ؟</a:t>
            </a:r>
          </a:p>
          <a:p>
            <a:pPr algn="r" rtl="1"/>
            <a:endParaRPr lang="fa-IR" sz="2800" dirty="0" smtClean="0">
              <a:cs typeface="B Tehran" panose="00000400000000000000" pitchFamily="2" charset="-78"/>
            </a:endParaRPr>
          </a:p>
          <a:p>
            <a:pPr algn="r" rtl="1"/>
            <a:r>
              <a:rPr lang="ar-SA" sz="2800" dirty="0" smtClean="0">
                <a:cs typeface="B Tehran" panose="00000400000000000000" pitchFamily="2" charset="-78"/>
              </a:rPr>
              <a:t>حملاتي </a:t>
            </a:r>
            <a:r>
              <a:rPr lang="ar-SA" sz="2800" dirty="0">
                <a:cs typeface="B Tehran" panose="00000400000000000000" pitchFamily="2" charset="-78"/>
              </a:rPr>
              <a:t>كه توسط نفوذگران خارجي انجام مي گيرد نسبت به حملات كارمندان داخلي هزينه بر تر و خسارت بار تر مي باشد</a:t>
            </a:r>
            <a:r>
              <a:rPr lang="en-US" sz="2800" dirty="0">
                <a:cs typeface="B Tehran" panose="00000400000000000000" pitchFamily="2" charset="-78"/>
              </a:rPr>
              <a:t>. </a:t>
            </a:r>
            <a:endParaRPr lang="fa-IR" sz="2800" dirty="0" smtClean="0">
              <a:cs typeface="B Tehran" panose="00000400000000000000" pitchFamily="2" charset="-78"/>
            </a:endParaRPr>
          </a:p>
          <a:p>
            <a:pPr algn="r" rtl="1"/>
            <a:endParaRPr lang="en-US" sz="2800" dirty="0" smtClean="0">
              <a:cs typeface="B Tehran" panose="00000400000000000000" pitchFamily="2" charset="-78"/>
            </a:endParaRPr>
          </a:p>
          <a:p>
            <a:pPr algn="r" rtl="1"/>
            <a:r>
              <a:rPr lang="ar-SA" sz="2800" dirty="0">
                <a:cs typeface="B Tehran" panose="00000400000000000000" pitchFamily="2" charset="-78"/>
              </a:rPr>
              <a:t>امنيت اطلاعات به عنوان يك مبحث تكنولوژيكي مطرح است </a:t>
            </a:r>
            <a:r>
              <a:rPr lang="en-US" sz="2800" dirty="0" smtClean="0">
                <a:cs typeface="B Tehran" panose="00000400000000000000" pitchFamily="2" charset="-78"/>
              </a:rPr>
              <a:t>.</a:t>
            </a:r>
            <a:endParaRPr lang="fa-IR" sz="2800" dirty="0" smtClean="0">
              <a:cs typeface="B Tehran" panose="00000400000000000000" pitchFamily="2" charset="-78"/>
            </a:endParaRPr>
          </a:p>
          <a:p>
            <a:pPr algn="r" rtl="1"/>
            <a:endParaRPr lang="fa-IR" sz="2800" dirty="0" smtClean="0">
              <a:cs typeface="B Tehran" panose="00000400000000000000" pitchFamily="2" charset="-78"/>
            </a:endParaRPr>
          </a:p>
          <a:p>
            <a:pPr algn="r" rtl="1"/>
            <a:r>
              <a:rPr lang="ar-SA" sz="2800" dirty="0">
                <a:cs typeface="B Tehran" panose="00000400000000000000" pitchFamily="2" charset="-78"/>
              </a:rPr>
              <a:t>هرگاه كه كارمندان داخلي ناراضي از اداره اخراج شوند ، خطرات امنيتي از بين مي </a:t>
            </a:r>
            <a:r>
              <a:rPr lang="ar-SA" sz="2800" dirty="0" smtClean="0">
                <a:cs typeface="B Tehran" panose="00000400000000000000" pitchFamily="2" charset="-78"/>
              </a:rPr>
              <a:t>روند</a:t>
            </a:r>
            <a:r>
              <a:rPr lang="fa-IR" sz="2800" dirty="0" smtClean="0">
                <a:cs typeface="B Tehran" panose="00000400000000000000" pitchFamily="2" charset="-78"/>
              </a:rPr>
              <a:t>.</a:t>
            </a:r>
          </a:p>
          <a:p>
            <a:pPr algn="r" rtl="1"/>
            <a:endParaRPr lang="fa-IR" sz="2800" dirty="0" smtClean="0">
              <a:cs typeface="B Tehran" panose="00000400000000000000" pitchFamily="2" charset="-78"/>
            </a:endParaRPr>
          </a:p>
          <a:p>
            <a:pPr algn="r" rtl="1"/>
            <a:r>
              <a:rPr lang="ar-SA" sz="2800" dirty="0">
                <a:cs typeface="B Tehran" panose="00000400000000000000" pitchFamily="2" charset="-78"/>
              </a:rPr>
              <a:t>به جز مدير امنيت </a:t>
            </a:r>
            <a:r>
              <a:rPr lang="ar-SA" sz="2800" dirty="0" smtClean="0">
                <a:cs typeface="B Tehran" panose="00000400000000000000" pitchFamily="2" charset="-78"/>
              </a:rPr>
              <a:t>شبكه</a:t>
            </a:r>
            <a:r>
              <a:rPr lang="fa-IR" sz="2800" dirty="0" smtClean="0">
                <a:cs typeface="B Tehran" panose="00000400000000000000" pitchFamily="2" charset="-78"/>
              </a:rPr>
              <a:t>، </a:t>
            </a:r>
            <a:r>
              <a:rPr lang="ar-SA" sz="2800" dirty="0" smtClean="0">
                <a:cs typeface="B Tehran" panose="00000400000000000000" pitchFamily="2" charset="-78"/>
              </a:rPr>
              <a:t>هيچكس </a:t>
            </a:r>
            <a:r>
              <a:rPr lang="ar-SA" sz="2800" dirty="0">
                <a:cs typeface="B Tehran" panose="00000400000000000000" pitchFamily="2" charset="-78"/>
              </a:rPr>
              <a:t>در سازمان نبايد به رمزهاي </a:t>
            </a:r>
            <a:r>
              <a:rPr lang="ar-SA" sz="2800" dirty="0" smtClean="0">
                <a:cs typeface="B Tehran" panose="00000400000000000000" pitchFamily="2" charset="-78"/>
              </a:rPr>
              <a:t>عبور</a:t>
            </a:r>
            <a:r>
              <a:rPr lang="fa-IR" sz="2800" dirty="0" smtClean="0">
                <a:cs typeface="B Tehran" panose="00000400000000000000" pitchFamily="2" charset="-78"/>
              </a:rPr>
              <a:t> کاربران</a:t>
            </a:r>
            <a:r>
              <a:rPr lang="ar-SA" sz="2800" dirty="0" smtClean="0">
                <a:cs typeface="B Tehran" panose="00000400000000000000" pitchFamily="2" charset="-78"/>
              </a:rPr>
              <a:t> </a:t>
            </a:r>
            <a:r>
              <a:rPr lang="ar-SA" sz="2800" dirty="0">
                <a:cs typeface="B Tehran" panose="00000400000000000000" pitchFamily="2" charset="-78"/>
              </a:rPr>
              <a:t>دسترسي داشته باشد </a:t>
            </a:r>
            <a:r>
              <a:rPr lang="fa-IR" sz="2800" dirty="0" smtClean="0">
                <a:cs typeface="B Tehran" panose="00000400000000000000" pitchFamily="2" charset="-78"/>
              </a:rPr>
              <a:t>.</a:t>
            </a:r>
          </a:p>
          <a:p>
            <a:pPr algn="r" rtl="1"/>
            <a:endParaRPr lang="fa-IR" sz="2800" dirty="0" smtClean="0">
              <a:cs typeface="B Tehran" panose="00000400000000000000" pitchFamily="2" charset="-78"/>
            </a:endParaRPr>
          </a:p>
          <a:p>
            <a:pPr algn="r" rtl="1"/>
            <a:r>
              <a:rPr lang="ar-SA" sz="2800" dirty="0" smtClean="0">
                <a:cs typeface="B Tehran" panose="00000400000000000000" pitchFamily="2" charset="-78"/>
              </a:rPr>
              <a:t>امنيت داده </a:t>
            </a:r>
            <a:r>
              <a:rPr lang="ar-SA" sz="2800" dirty="0">
                <a:cs typeface="B Tehran" panose="00000400000000000000" pitchFamily="2" charset="-78"/>
              </a:rPr>
              <a:t>در طول انتقال </a:t>
            </a:r>
            <a:r>
              <a:rPr lang="ar-SA" sz="2800" dirty="0" smtClean="0">
                <a:cs typeface="B Tehran" panose="00000400000000000000" pitchFamily="2" charset="-78"/>
              </a:rPr>
              <a:t>آن </a:t>
            </a:r>
            <a:r>
              <a:rPr lang="ar-SA" sz="2800" dirty="0">
                <a:cs typeface="B Tehran" panose="00000400000000000000" pitchFamily="2" charset="-78"/>
              </a:rPr>
              <a:t>هدف رمزگذاري است</a:t>
            </a:r>
            <a:r>
              <a:rPr lang="en-US" sz="2800" dirty="0">
                <a:cs typeface="B Tehran" panose="00000400000000000000" pitchFamily="2" charset="-78"/>
              </a:rPr>
              <a:t> . </a:t>
            </a:r>
            <a:endParaRPr lang="fa-IR" sz="2800" dirty="0" smtClean="0">
              <a:cs typeface="B Tehran" panose="00000400000000000000" pitchFamily="2" charset="-78"/>
            </a:endParaRPr>
          </a:p>
          <a:p>
            <a:pPr algn="r" rtl="1"/>
            <a:endParaRPr lang="fa-IR" sz="2800" dirty="0">
              <a:cs typeface="B Tehran" panose="00000400000000000000" pitchFamily="2" charset="-78"/>
            </a:endParaRPr>
          </a:p>
          <a:p>
            <a:pPr algn="r" rtl="1"/>
            <a:r>
              <a:rPr lang="ar-SA" sz="2800" dirty="0">
                <a:cs typeface="B Tehran" panose="00000400000000000000" pitchFamily="2" charset="-78"/>
              </a:rPr>
              <a:t>رمزگذاري بايد براي ترافيك هاي داخلي شبكه به خوبي ترافيك خروجي شبكه انجام </a:t>
            </a:r>
            <a:r>
              <a:rPr lang="ar-SA" sz="2800" dirty="0" smtClean="0">
                <a:cs typeface="B Tehran" panose="00000400000000000000" pitchFamily="2" charset="-78"/>
              </a:rPr>
              <a:t>گيرد</a:t>
            </a:r>
            <a:r>
              <a:rPr lang="fa-IR" sz="2800" dirty="0" smtClean="0">
                <a:cs typeface="B Tehran" panose="00000400000000000000" pitchFamily="2" charset="-78"/>
              </a:rPr>
              <a:t>.</a:t>
            </a:r>
            <a:endParaRPr lang="en-US" sz="2800" dirty="0">
              <a:cs typeface="B Tehran" panose="00000400000000000000" pitchFamily="2" charset="-78"/>
            </a:endParaRPr>
          </a:p>
          <a:p>
            <a:pPr algn="r" rtl="1"/>
            <a:endParaRPr lang="fa-IR" sz="2800" dirty="0" smtClean="0">
              <a:cs typeface="B Tehran" panose="00000400000000000000" pitchFamily="2" charset="-78"/>
            </a:endParaRPr>
          </a:p>
          <a:p>
            <a:pPr algn="r" rtl="1"/>
            <a:endParaRPr lang="en-US" sz="2800" dirty="0">
              <a:cs typeface="B Teh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58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248" y="1009291"/>
            <a:ext cx="9579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7200" dirty="0" smtClean="0">
                <a:cs typeface="B Farnaz" panose="00000400000000000000" pitchFamily="2" charset="-78"/>
              </a:rPr>
              <a:t>IPsec</a:t>
            </a:r>
            <a:r>
              <a:rPr lang="fa-IR" sz="7200" dirty="0" smtClean="0">
                <a:cs typeface="B Farnaz" panose="00000400000000000000" pitchFamily="2" charset="-78"/>
              </a:rPr>
              <a:t> هدیه ای پر رمز و راز </a:t>
            </a:r>
            <a:endParaRPr lang="en-US" sz="7200" dirty="0">
              <a:cs typeface="B Farnaz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07" y="2577948"/>
            <a:ext cx="5803263" cy="387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248" y="1009291"/>
            <a:ext cx="9579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7200" dirty="0" smtClean="0">
                <a:cs typeface="B Farnaz" panose="00000400000000000000" pitchFamily="2" charset="-78"/>
              </a:rPr>
              <a:t>IPsec</a:t>
            </a:r>
            <a:r>
              <a:rPr lang="fa-IR" sz="7200" dirty="0" smtClean="0">
                <a:cs typeface="B Farnaz" panose="00000400000000000000" pitchFamily="2" charset="-78"/>
              </a:rPr>
              <a:t> هدیه ای پر رمز و راز </a:t>
            </a:r>
            <a:endParaRPr lang="en-US" sz="7200" dirty="0">
              <a:cs typeface="B Farnaz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07" y="2731610"/>
            <a:ext cx="65436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4262" y="1079143"/>
            <a:ext cx="5815348" cy="57788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5927" y="0"/>
            <a:ext cx="9579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7200" dirty="0" smtClean="0">
                <a:cs typeface="B Farnaz" panose="00000400000000000000" pitchFamily="2" charset="-78"/>
              </a:rPr>
              <a:t>تحلیل بسته های </a:t>
            </a:r>
            <a:r>
              <a:rPr lang="en-US" sz="7200" dirty="0" smtClean="0">
                <a:cs typeface="B Farnaz" panose="00000400000000000000" pitchFamily="2" charset="-78"/>
              </a:rPr>
              <a:t>IPsec</a:t>
            </a:r>
            <a:endParaRPr lang="en-US" sz="7200" dirty="0">
              <a:cs typeface="B Farnaz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46" y="1244906"/>
            <a:ext cx="5548120" cy="54358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920150" y="1619479"/>
            <a:ext cx="520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IPsec: ESP — Encapsulating Security Payload </a:t>
            </a:r>
          </a:p>
        </p:txBody>
      </p:sp>
    </p:spTree>
    <p:extLst>
      <p:ext uri="{BB962C8B-B14F-4D97-AF65-F5344CB8AC3E}">
        <p14:creationId xmlns:p14="http://schemas.microsoft.com/office/powerpoint/2010/main" val="23766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5927" y="0"/>
            <a:ext cx="9579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7200" dirty="0" smtClean="0">
                <a:cs typeface="B Farnaz" panose="00000400000000000000" pitchFamily="2" charset="-78"/>
              </a:rPr>
              <a:t>رمزنگاری با کلید نا متقارن</a:t>
            </a:r>
            <a:endParaRPr lang="en-US" sz="7200" dirty="0">
              <a:cs typeface="B Farnaz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67" y="1851200"/>
            <a:ext cx="6794708" cy="3920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80" y="1366092"/>
            <a:ext cx="6719195" cy="4724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814377" y="24881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66907" y="6211669"/>
            <a:ext cx="5838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Digital signatures: Integrity in public-key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4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2197" y="0"/>
            <a:ext cx="9579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7200" dirty="0" smtClean="0">
                <a:cs typeface="B Farnaz" panose="00000400000000000000" pitchFamily="2" charset="-78"/>
              </a:rPr>
              <a:t>Active Directory</a:t>
            </a:r>
            <a:endParaRPr lang="en-US" sz="7200" dirty="0">
              <a:cs typeface="B Farnaz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947" y="1339287"/>
            <a:ext cx="5577595" cy="50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2197" y="0"/>
            <a:ext cx="9579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7200" dirty="0" smtClean="0">
                <a:cs typeface="B Farnaz" panose="00000400000000000000" pitchFamily="2" charset="-78"/>
              </a:rPr>
              <a:t>Active Directory RMS</a:t>
            </a:r>
            <a:endParaRPr lang="en-US" sz="7200" dirty="0">
              <a:cs typeface="B Farnaz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23" y="1432194"/>
            <a:ext cx="5624567" cy="483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123" y="1009291"/>
            <a:ext cx="102047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7200" dirty="0" smtClean="0">
                <a:cs typeface="B Farnaz" panose="00000400000000000000" pitchFamily="2" charset="-78"/>
              </a:rPr>
              <a:t>آینده... :</a:t>
            </a:r>
          </a:p>
          <a:p>
            <a:pPr algn="r" rtl="1"/>
            <a:r>
              <a:rPr lang="fa-IR" sz="7200" dirty="0" smtClean="0">
                <a:cs typeface="B Farnaz" panose="00000400000000000000" pitchFamily="2" charset="-78"/>
              </a:rPr>
              <a:t>               فناوری یک ابزار است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52" y="3961261"/>
            <a:ext cx="3224543" cy="2418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3" y="4137434"/>
            <a:ext cx="3604226" cy="2156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5191" y1="8951" x2="54580" y2="14198"/>
                        <a14:backgroundMark x1="50382" y1="4012" x2="53626" y2="2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31" y="3961261"/>
            <a:ext cx="4337138" cy="26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8468" y="1009291"/>
            <a:ext cx="9066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7200" dirty="0" smtClean="0">
                <a:cs typeface="B Farnaz" panose="00000400000000000000" pitchFamily="2" charset="-78"/>
              </a:rPr>
              <a:t>همه ما از یک خانواده ایم</a:t>
            </a:r>
            <a:endParaRPr lang="en-US" sz="7200" dirty="0">
              <a:cs typeface="B Farnaz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6" y="2698309"/>
            <a:ext cx="1192666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cs typeface="B Farnaz" panose="00000400000000000000" pitchFamily="2" charset="-78"/>
              </a:rPr>
              <a:t>110101000100001110000000</a:t>
            </a:r>
          </a:p>
          <a:p>
            <a:r>
              <a:rPr lang="en-US" sz="6600" dirty="0">
                <a:cs typeface="B Farnaz" panose="00000400000000000000" pitchFamily="2" charset="-78"/>
              </a:rPr>
              <a:t>1001100110000011001110010</a:t>
            </a:r>
          </a:p>
        </p:txBody>
      </p:sp>
    </p:spTree>
    <p:extLst>
      <p:ext uri="{BB962C8B-B14F-4D97-AF65-F5344CB8AC3E}">
        <p14:creationId xmlns:p14="http://schemas.microsoft.com/office/powerpoint/2010/main" val="65126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ecureNET\Pictures\logodd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23" y="-69011"/>
            <a:ext cx="4283326" cy="5464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2332" y="1009291"/>
            <a:ext cx="53224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7200" dirty="0" smtClean="0">
                <a:cs typeface="B Farnaz" panose="00000400000000000000" pitchFamily="2" charset="-78"/>
              </a:rPr>
              <a:t>امنیت اطلاعات</a:t>
            </a:r>
          </a:p>
          <a:p>
            <a:pPr algn="ctr" rtl="1"/>
            <a:r>
              <a:rPr lang="fa-IR" sz="7200" dirty="0" smtClean="0">
                <a:cs typeface="B Farnaz" panose="00000400000000000000" pitchFamily="2" charset="-78"/>
              </a:rPr>
              <a:t>در مقابل</a:t>
            </a:r>
          </a:p>
          <a:p>
            <a:pPr algn="ctr" rtl="1"/>
            <a:r>
              <a:rPr lang="fa-IR" sz="7200" dirty="0" smtClean="0">
                <a:cs typeface="B Farnaz" panose="00000400000000000000" pitchFamily="2" charset="-78"/>
              </a:rPr>
              <a:t> امنیت شبکه</a:t>
            </a:r>
            <a:endParaRPr lang="en-US" sz="7200" dirty="0">
              <a:cs typeface="B Farnaz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07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10541" y="1009291"/>
            <a:ext cx="56842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sz="4400" dirty="0" smtClean="0">
                <a:cs typeface="B Farnaz" panose="00000400000000000000" pitchFamily="2" charset="-78"/>
              </a:rPr>
              <a:t>من بارها شنیده ام مدیران ارشد، امنیت اطلاعات را مترادف امنیت </a:t>
            </a:r>
            <a:r>
              <a:rPr lang="en-US" sz="4400" dirty="0" smtClean="0">
                <a:cs typeface="B Farnaz" panose="00000400000000000000" pitchFamily="2" charset="-78"/>
              </a:rPr>
              <a:t>IT</a:t>
            </a:r>
            <a:r>
              <a:rPr lang="fa-IR" sz="4400" dirty="0" smtClean="0">
                <a:cs typeface="B Farnaz" panose="00000400000000000000" pitchFamily="2" charset="-78"/>
              </a:rPr>
              <a:t> میدانند و این تلقی خود را به دپارتمان </a:t>
            </a:r>
            <a:r>
              <a:rPr lang="en-US" sz="4400" dirty="0" smtClean="0">
                <a:cs typeface="B Farnaz" panose="00000400000000000000" pitchFamily="2" charset="-78"/>
              </a:rPr>
              <a:t>IT</a:t>
            </a:r>
            <a:r>
              <a:rPr lang="fa-IR" sz="4400" dirty="0" smtClean="0">
                <a:cs typeface="B Farnaz" panose="00000400000000000000" pitchFamily="2" charset="-78"/>
              </a:rPr>
              <a:t> تحمیل می کنند.</a:t>
            </a:r>
            <a:endParaRPr lang="en-US" sz="4400" dirty="0">
              <a:cs typeface="B Farnaz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36" y="1155619"/>
            <a:ext cx="4008271" cy="318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10541" y="1009291"/>
            <a:ext cx="56842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sz="4400" dirty="0" smtClean="0">
                <a:cs typeface="B Farnaz" panose="00000400000000000000" pitchFamily="2" charset="-78"/>
              </a:rPr>
              <a:t>1) دپارتمان </a:t>
            </a:r>
            <a:r>
              <a:rPr lang="en-US" sz="4400" dirty="0" smtClean="0">
                <a:cs typeface="B Farnaz" panose="00000400000000000000" pitchFamily="2" charset="-78"/>
              </a:rPr>
              <a:t>IT</a:t>
            </a:r>
            <a:r>
              <a:rPr lang="fa-IR" sz="4400" dirty="0" smtClean="0">
                <a:cs typeface="B Farnaz" panose="00000400000000000000" pitchFamily="2" charset="-78"/>
              </a:rPr>
              <a:t> معمولاً درک درستی از موضوعات بازرگانی ندارند.</a:t>
            </a:r>
          </a:p>
          <a:p>
            <a:pPr algn="justLow" rtl="1"/>
            <a:endParaRPr lang="fa-IR" sz="4400" dirty="0" smtClean="0">
              <a:cs typeface="B Farnaz" panose="00000400000000000000" pitchFamily="2" charset="-78"/>
            </a:endParaRPr>
          </a:p>
          <a:p>
            <a:pPr algn="justLow" rtl="1"/>
            <a:r>
              <a:rPr lang="fa-IR" sz="4400" dirty="0" smtClean="0">
                <a:cs typeface="B Farnaz" panose="00000400000000000000" pitchFamily="2" charset="-78"/>
              </a:rPr>
              <a:t>2) فاقد اختیارات لازم برای انجام تغییرا هستند.</a:t>
            </a:r>
            <a:endParaRPr lang="en-US" sz="4400" dirty="0">
              <a:cs typeface="B Farnaz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36" y="1155619"/>
            <a:ext cx="4008271" cy="3185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001" y="5390505"/>
            <a:ext cx="11474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7200" dirty="0" smtClean="0">
                <a:solidFill>
                  <a:schemeClr val="accent1"/>
                </a:solidFill>
                <a:cs typeface="B Farnaz" panose="00000400000000000000" pitchFamily="2" charset="-78"/>
              </a:rPr>
              <a:t>سودی در اختراع دوباره چرخ نیست</a:t>
            </a:r>
            <a:endParaRPr lang="en-US" sz="7200" dirty="0">
              <a:solidFill>
                <a:schemeClr val="accent1"/>
              </a:solidFill>
              <a:cs typeface="B Farnaz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012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8966" y="1009291"/>
            <a:ext cx="8315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7200" dirty="0" smtClean="0">
                <a:cs typeface="B Farnaz" panose="00000400000000000000" pitchFamily="2" charset="-78"/>
              </a:rPr>
              <a:t>امنیت اطلاعات...</a:t>
            </a:r>
            <a:endParaRPr lang="en-US" sz="7200" dirty="0">
              <a:cs typeface="B Farnaz" panose="00000400000000000000" pitchFamily="2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04" r="898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9377">
            <a:off x="1708433" y="317364"/>
            <a:ext cx="2304306" cy="2052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5862" y="2760453"/>
            <a:ext cx="23631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9900" dirty="0" smtClean="0">
                <a:cs typeface="B Farnaz" panose="00000400000000000000" pitchFamily="2" charset="-78"/>
              </a:rPr>
              <a:t>؟ !</a:t>
            </a:r>
            <a:endParaRPr lang="en-US" sz="19900" dirty="0">
              <a:cs typeface="B Farnaz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906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2366" y="1868607"/>
            <a:ext cx="101083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cs typeface="B Tehran" panose="00000400000000000000" pitchFamily="2" charset="-78"/>
              </a:rPr>
              <a:t>بند هفت بخشنامه محرمانه شماره 13711-86/م/38505 مورخ </a:t>
            </a:r>
            <a:r>
              <a:rPr lang="fa-IR" sz="3200" dirty="0" smtClean="0">
                <a:cs typeface="B Tehran" panose="00000400000000000000" pitchFamily="2" charset="-78"/>
              </a:rPr>
              <a:t>1386/8/10 </a:t>
            </a:r>
            <a:r>
              <a:rPr lang="fa-IR" sz="3200" dirty="0">
                <a:cs typeface="B Tehran" panose="00000400000000000000" pitchFamily="2" charset="-78"/>
              </a:rPr>
              <a:t>معاون اول محترم رئيس جمهور مبني بر الزام کليه دستگاههايي که از شبکه هاي رايانه اي استفاده مي نمايند به تهيه طرح سيستم مديريت امنيت اطلاعات </a:t>
            </a:r>
            <a:r>
              <a:rPr lang="fa-IR" sz="3200" dirty="0" smtClean="0">
                <a:cs typeface="B Tehran" panose="00000400000000000000" pitchFamily="2" charset="-78"/>
              </a:rPr>
              <a:t>(</a:t>
            </a:r>
            <a:r>
              <a:rPr lang="en-US" sz="3200" dirty="0" smtClean="0">
                <a:cs typeface="B Tehran" panose="00000400000000000000" pitchFamily="2" charset="-78"/>
              </a:rPr>
              <a:t>ISMS</a:t>
            </a:r>
            <a:r>
              <a:rPr lang="fa-IR" sz="3200" dirty="0" smtClean="0">
                <a:cs typeface="B Tehran" panose="00000400000000000000" pitchFamily="2" charset="-78"/>
              </a:rPr>
              <a:t>) تا </a:t>
            </a:r>
            <a:r>
              <a:rPr lang="fa-IR" sz="3200" dirty="0">
                <a:cs typeface="B Tehran" panose="00000400000000000000" pitchFamily="2" charset="-78"/>
              </a:rPr>
              <a:t>پايان سال 1386 و  همچنين بند هشت بخشنامه مزبور مبني بر اينکه کليه دستگاهها موظفند با همکاري واحد حراست ، حداکثر ظرف دو ماه نسبت به ايجاد حراست فناوري اطلاعات دستگاه خود اقدام نمايند</a:t>
            </a:r>
            <a:endParaRPr lang="en-US" sz="3200" dirty="0">
              <a:cs typeface="B Teh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39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 Blu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694</TotalTime>
  <Words>1452</Words>
  <Application>Microsoft Office PowerPoint</Application>
  <PresentationFormat>Custom</PresentationFormat>
  <Paragraphs>259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6" baseType="lpstr">
      <vt:lpstr>宋体</vt:lpstr>
      <vt:lpstr>宋体</vt:lpstr>
      <vt:lpstr>Arial</vt:lpstr>
      <vt:lpstr>B Farnaz</vt:lpstr>
      <vt:lpstr>B Roya</vt:lpstr>
      <vt:lpstr>B Tehran</vt:lpstr>
      <vt:lpstr>B Titr</vt:lpstr>
      <vt:lpstr>Besmellah 1</vt:lpstr>
      <vt:lpstr>Calibri</vt:lpstr>
      <vt:lpstr>Century Gothic</vt:lpstr>
      <vt:lpstr>Eras Demi ITC</vt:lpstr>
      <vt:lpstr>Nazanin</vt:lpstr>
      <vt:lpstr>Tahoma</vt:lpstr>
      <vt:lpstr>Times New Roman</vt:lpstr>
      <vt:lpstr>Titr</vt:lpstr>
      <vt:lpstr>Wingdings</vt:lpstr>
      <vt:lpstr>Wingdings 3</vt:lpstr>
      <vt:lpstr>Ion</vt:lpstr>
      <vt:lpstr>r</vt:lpstr>
      <vt:lpstr>PowerPoint Presentation</vt:lpstr>
      <vt:lpstr>سمینار امنیت اطلاعات با تاکید بر مباحث امنیت شبکه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اجزاء و ساختار تشکيلات امنيت اطلاعات سازمان</vt:lpstr>
      <vt:lpstr>اجزاء و ساختار تشکيلات امنيت اطلاعات سازمان</vt:lpstr>
      <vt:lpstr>دريافت گواهينامه</vt:lpstr>
      <vt:lpstr>مدیریت رخداد</vt:lpstr>
      <vt:lpstr>مراحل کنترل رخداد رایانه ای</vt:lpstr>
      <vt:lpstr>نقش عوامل انسانی در امنیت شبکه های کامپیوتری</vt:lpstr>
      <vt:lpstr>اشتباهات متداول مديران سازمان ها </vt:lpstr>
      <vt:lpstr>اشتباهات متداول کاربران معمولی </vt:lpstr>
      <vt:lpstr>اشتباهات متداول مديران سيستم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هوالحکیم</dc:title>
  <dc:creator>Mahyar Taj Dini</dc:creator>
  <cp:lastModifiedBy>Mahyar Taj Dini</cp:lastModifiedBy>
  <cp:revision>30</cp:revision>
  <dcterms:created xsi:type="dcterms:W3CDTF">2012-12-01T21:32:09Z</dcterms:created>
  <dcterms:modified xsi:type="dcterms:W3CDTF">2012-12-02T09:06:24Z</dcterms:modified>
</cp:coreProperties>
</file>